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63" r:id="rId3"/>
    <p:sldId id="257" r:id="rId4"/>
    <p:sldId id="258" r:id="rId5"/>
    <p:sldId id="261" r:id="rId6"/>
    <p:sldId id="262" r:id="rId7"/>
    <p:sldId id="259" r:id="rId8"/>
    <p:sldId id="260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>
        <p:scale>
          <a:sx n="80" d="100"/>
          <a:sy n="80" d="100"/>
        </p:scale>
        <p:origin x="60" y="4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804FB-0CFF-44C9-BFCC-031BA8714864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57068-9D46-45A2-AD9A-050AB5142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944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804FB-0CFF-44C9-BFCC-031BA8714864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57068-9D46-45A2-AD9A-050AB5142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680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804FB-0CFF-44C9-BFCC-031BA8714864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57068-9D46-45A2-AD9A-050AB5142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714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804FB-0CFF-44C9-BFCC-031BA8714864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57068-9D46-45A2-AD9A-050AB5142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900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804FB-0CFF-44C9-BFCC-031BA8714864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57068-9D46-45A2-AD9A-050AB5142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757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804FB-0CFF-44C9-BFCC-031BA8714864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57068-9D46-45A2-AD9A-050AB5142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985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804FB-0CFF-44C9-BFCC-031BA8714864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57068-9D46-45A2-AD9A-050AB5142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069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804FB-0CFF-44C9-BFCC-031BA8714864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57068-9D46-45A2-AD9A-050AB5142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846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57068-9D46-45A2-AD9A-050AB5142F8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804FB-0CFF-44C9-BFCC-031BA8714864}" type="datetimeFigureOut">
              <a:rPr lang="en-US" smtClean="0"/>
              <a:t>10/11/2019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468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804FB-0CFF-44C9-BFCC-031BA8714864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57068-9D46-45A2-AD9A-050AB5142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984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804FB-0CFF-44C9-BFCC-031BA8714864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57068-9D46-45A2-AD9A-050AB5142F8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740822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804FB-0CFF-44C9-BFCC-031BA8714864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57068-9D46-45A2-AD9A-050AB5142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4139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804FB-0CFF-44C9-BFCC-031BA8714864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57068-9D46-45A2-AD9A-050AB5142F8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878522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804FB-0CFF-44C9-BFCC-031BA8714864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57068-9D46-45A2-AD9A-050AB5142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2366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804FB-0CFF-44C9-BFCC-031BA8714864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57068-9D46-45A2-AD9A-050AB5142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180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804FB-0CFF-44C9-BFCC-031BA8714864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57068-9D46-45A2-AD9A-050AB5142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750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B804FB-0CFF-44C9-BFCC-031BA8714864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5257068-9D46-45A2-AD9A-050AB5142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795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88890" y="388266"/>
            <a:ext cx="9144000" cy="1440534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Мемлекеттік</a:t>
            </a:r>
            <a:r>
              <a:rPr lang="ru-RU" dirty="0" smtClean="0"/>
              <a:t> бюджет</a:t>
            </a:r>
            <a:br>
              <a:rPr lang="ru-RU" dirty="0" smtClean="0"/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5156" y="1390918"/>
            <a:ext cx="10586434" cy="5112913"/>
          </a:xfrm>
        </p:spPr>
        <p:txBody>
          <a:bodyPr>
            <a:normAutofit/>
          </a:bodyPr>
          <a:lstStyle/>
          <a:p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 —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мемлекеттің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уақыт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кезеңіне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көбінесе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жылға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кірістері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шығыстарының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қаржы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Онда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кірістердің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түсетін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көздері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қаражаттың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жұмсалу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бағыттары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арналары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көрсетіледі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үкімет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әзірлейді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заң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шығарушы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органдар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қабылдап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бекітеді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Бюджеттің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атқарылуы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барысында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ішінара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қайта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қаралуы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демократиялық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мемлекеттерде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парламенттің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аса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өкілеттіктерінің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465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0103" y="3686"/>
            <a:ext cx="9139085" cy="6854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617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Мемлекеттік</a:t>
            </a:r>
            <a:r>
              <a:rPr lang="ru-RU" dirty="0"/>
              <a:t> </a:t>
            </a:r>
            <a:r>
              <a:rPr lang="ru-RU" dirty="0" err="1"/>
              <a:t>бюджеттің</a:t>
            </a:r>
            <a:r>
              <a:rPr lang="ru-RU" dirty="0"/>
              <a:t> </a:t>
            </a:r>
            <a:r>
              <a:rPr lang="ru-RU" dirty="0" err="1"/>
              <a:t>экономикалық</a:t>
            </a:r>
            <a:r>
              <a:rPr lang="ru-RU" dirty="0"/>
              <a:t> </a:t>
            </a:r>
            <a:r>
              <a:rPr lang="ru-RU" dirty="0" err="1"/>
              <a:t>мәні</a:t>
            </a:r>
            <a:r>
              <a:rPr lang="ru-RU" dirty="0"/>
              <a:t> мен р</a:t>
            </a:r>
            <a:r>
              <a:rPr lang="kk-KZ" dirty="0"/>
              <a:t>өлі</a:t>
            </a:r>
            <a:r>
              <a:rPr lang="ru-RU" dirty="0"/>
              <a:t/>
            </a:r>
            <a:br>
              <a:rPr lang="ru-RU" dirty="0"/>
            </a:b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9397" y="1764406"/>
            <a:ext cx="10985679" cy="5093593"/>
          </a:xfrm>
        </p:spPr>
        <p:txBody>
          <a:bodyPr>
            <a:normAutofit/>
          </a:bodyPr>
          <a:lstStyle/>
          <a:p>
            <a:r>
              <a:rPr lang="ru-RU" sz="2000" dirty="0" err="1" smtClean="0"/>
              <a:t>Қаржылық</a:t>
            </a:r>
            <a:r>
              <a:rPr lang="ru-RU" sz="2000" dirty="0" smtClean="0"/>
              <a:t> </a:t>
            </a:r>
            <a:r>
              <a:rPr lang="ru-RU" sz="2000" dirty="0" err="1"/>
              <a:t>байланыстардың</a:t>
            </a:r>
            <a:r>
              <a:rPr lang="ru-RU" sz="2000" dirty="0"/>
              <a:t> </a:t>
            </a:r>
            <a:r>
              <a:rPr lang="ru-RU" sz="2000" dirty="0" err="1"/>
              <a:t>орасан</a:t>
            </a:r>
            <a:r>
              <a:rPr lang="ru-RU" sz="2000" dirty="0"/>
              <a:t> </a:t>
            </a:r>
            <a:r>
              <a:rPr lang="ru-RU" sz="2000" dirty="0" err="1"/>
              <a:t>зор</a:t>
            </a:r>
            <a:r>
              <a:rPr lang="ru-RU" sz="2000" dirty="0"/>
              <a:t> </a:t>
            </a:r>
            <a:r>
              <a:rPr lang="ru-RU" sz="2000" dirty="0" err="1"/>
              <a:t>әр</a:t>
            </a:r>
            <a:r>
              <a:rPr lang="ru-RU" sz="2000" dirty="0"/>
              <a:t> </a:t>
            </a:r>
            <a:r>
              <a:rPr lang="ru-RU" sz="2000" dirty="0" err="1"/>
              <a:t>алуандығында</a:t>
            </a:r>
            <a:r>
              <a:rPr lang="ru-RU" sz="2000" dirty="0"/>
              <a:t> </a:t>
            </a:r>
            <a:r>
              <a:rPr lang="ru-RU" sz="2000" dirty="0" err="1"/>
              <a:t>жеке</a:t>
            </a:r>
            <a:r>
              <a:rPr lang="ru-RU" sz="2000" dirty="0"/>
              <a:t> </a:t>
            </a:r>
            <a:r>
              <a:rPr lang="ru-RU" sz="2000" dirty="0" err="1"/>
              <a:t>ортақ</a:t>
            </a:r>
            <a:r>
              <a:rPr lang="ru-RU" sz="2000" dirty="0"/>
              <a:t> </a:t>
            </a:r>
            <a:r>
              <a:rPr lang="ru-RU" sz="2000" dirty="0" err="1"/>
              <a:t>ерекшеліктерімен</a:t>
            </a:r>
            <a:r>
              <a:rPr lang="ru-RU" sz="2000" dirty="0"/>
              <a:t> </a:t>
            </a:r>
            <a:r>
              <a:rPr lang="ru-RU" sz="2000" dirty="0" err="1"/>
              <a:t>көзге</a:t>
            </a:r>
            <a:r>
              <a:rPr lang="ru-RU" sz="2000" dirty="0"/>
              <a:t> </a:t>
            </a:r>
            <a:r>
              <a:rPr lang="ru-RU" sz="2000" dirty="0" err="1"/>
              <a:t>түсетін</a:t>
            </a:r>
            <a:r>
              <a:rPr lang="ru-RU" sz="2000" dirty="0"/>
              <a:t> </a:t>
            </a:r>
            <a:r>
              <a:rPr lang="ru-RU" sz="2000" dirty="0" err="1"/>
              <a:t>оқшауланған</a:t>
            </a:r>
            <a:r>
              <a:rPr lang="ru-RU" sz="2000" dirty="0"/>
              <a:t> </a:t>
            </a:r>
            <a:r>
              <a:rPr lang="ru-RU" sz="2000" dirty="0" err="1"/>
              <a:t>сфераларды</a:t>
            </a:r>
            <a:r>
              <a:rPr lang="ru-RU" sz="2000" dirty="0"/>
              <a:t> </a:t>
            </a:r>
            <a:r>
              <a:rPr lang="ru-RU" sz="2000" dirty="0" err="1"/>
              <a:t>бөліп</a:t>
            </a:r>
            <a:r>
              <a:rPr lang="ru-RU" sz="2000" dirty="0"/>
              <a:t> </a:t>
            </a:r>
            <a:r>
              <a:rPr lang="ru-RU" sz="2000" dirty="0" err="1"/>
              <a:t>көрсетуге</a:t>
            </a:r>
            <a:r>
              <a:rPr lang="ru-RU" sz="2000" dirty="0"/>
              <a:t> </a:t>
            </a:r>
            <a:r>
              <a:rPr lang="ru-RU" sz="2000" dirty="0" err="1"/>
              <a:t>болады</a:t>
            </a:r>
            <a:r>
              <a:rPr lang="ru-RU" sz="2000" dirty="0"/>
              <a:t>. </a:t>
            </a:r>
            <a:r>
              <a:rPr lang="ru-RU" sz="2000" dirty="0" err="1"/>
              <a:t>Мәселен</a:t>
            </a:r>
            <a:r>
              <a:rPr lang="ru-RU" sz="2000" dirty="0"/>
              <a:t>, </a:t>
            </a:r>
            <a:r>
              <a:rPr lang="ru-RU" sz="2000" dirty="0" err="1"/>
              <a:t>мемлекеттің</a:t>
            </a:r>
            <a:r>
              <a:rPr lang="ru-RU" sz="2000" dirty="0"/>
              <a:t> </a:t>
            </a:r>
            <a:r>
              <a:rPr lang="ru-RU" sz="2000" dirty="0" err="1"/>
              <a:t>шаруашылық</a:t>
            </a:r>
            <a:r>
              <a:rPr lang="ru-RU" sz="2000" dirty="0"/>
              <a:t> </a:t>
            </a:r>
            <a:r>
              <a:rPr lang="ru-RU" sz="2000" dirty="0" err="1"/>
              <a:t>жүргізуші</a:t>
            </a:r>
            <a:r>
              <a:rPr lang="ru-RU" sz="2000" dirty="0"/>
              <a:t> </a:t>
            </a:r>
            <a:r>
              <a:rPr lang="ru-RU" sz="2000" dirty="0" err="1"/>
              <a:t>субъектілермен</a:t>
            </a:r>
            <a:r>
              <a:rPr lang="ru-RU" sz="2000" dirty="0"/>
              <a:t> </a:t>
            </a:r>
            <a:r>
              <a:rPr lang="ru-RU" sz="2000" dirty="0" err="1"/>
              <a:t>және</a:t>
            </a:r>
            <a:r>
              <a:rPr lang="ru-RU" sz="2000" dirty="0"/>
              <a:t> </a:t>
            </a:r>
            <a:r>
              <a:rPr lang="ru-RU" sz="2000" dirty="0" err="1"/>
              <a:t>халықпен</a:t>
            </a:r>
            <a:r>
              <a:rPr lang="ru-RU" sz="2000" dirty="0"/>
              <a:t> </a:t>
            </a:r>
            <a:r>
              <a:rPr lang="ru-RU" sz="2000" dirty="0" err="1"/>
              <a:t>қалыптасатын</a:t>
            </a:r>
            <a:r>
              <a:rPr lang="ru-RU" sz="2000" dirty="0"/>
              <a:t> </a:t>
            </a:r>
            <a:r>
              <a:rPr lang="ru-RU" sz="2000" dirty="0" err="1"/>
              <a:t>қаржы</a:t>
            </a:r>
            <a:r>
              <a:rPr lang="ru-RU" sz="2000" dirty="0"/>
              <a:t> </a:t>
            </a:r>
            <a:r>
              <a:rPr lang="ru-RU" sz="2000" dirty="0" err="1"/>
              <a:t>қатынастары</a:t>
            </a:r>
            <a:r>
              <a:rPr lang="ru-RU" sz="2000" dirty="0"/>
              <a:t> </a:t>
            </a:r>
            <a:r>
              <a:rPr lang="ru-RU" sz="2000" dirty="0" err="1"/>
              <a:t>жалпы</a:t>
            </a:r>
            <a:r>
              <a:rPr lang="ru-RU" sz="2000" dirty="0"/>
              <a:t> </a:t>
            </a:r>
            <a:r>
              <a:rPr lang="ru-RU" sz="2000" dirty="0" err="1"/>
              <a:t>қоғамдық</a:t>
            </a:r>
            <a:r>
              <a:rPr lang="ru-RU" sz="2000" dirty="0"/>
              <a:t> </a:t>
            </a:r>
            <a:r>
              <a:rPr lang="ru-RU" sz="2000" dirty="0" err="1"/>
              <a:t>өнімді</a:t>
            </a:r>
            <a:r>
              <a:rPr lang="ru-RU" sz="2000" dirty="0"/>
              <a:t> </a:t>
            </a:r>
            <a:r>
              <a:rPr lang="ru-RU" sz="2000" dirty="0" err="1"/>
              <a:t>құндық</a:t>
            </a:r>
            <a:r>
              <a:rPr lang="ru-RU" sz="2000" dirty="0"/>
              <a:t> </a:t>
            </a:r>
            <a:r>
              <a:rPr lang="ru-RU" sz="2000" dirty="0" err="1"/>
              <a:t>бөлудің</a:t>
            </a:r>
            <a:r>
              <a:rPr lang="ru-RU" sz="2000" dirty="0"/>
              <a:t> </a:t>
            </a:r>
            <a:r>
              <a:rPr lang="ru-RU" sz="2000" dirty="0" err="1"/>
              <a:t>ерекше</a:t>
            </a:r>
            <a:r>
              <a:rPr lang="ru-RU" sz="2000" dirty="0"/>
              <a:t> </a:t>
            </a:r>
            <a:r>
              <a:rPr lang="ru-RU" sz="2000" dirty="0" err="1"/>
              <a:t>саласын</a:t>
            </a:r>
            <a:r>
              <a:rPr lang="ru-RU" sz="2000" dirty="0"/>
              <a:t> </a:t>
            </a:r>
            <a:r>
              <a:rPr lang="ru-RU" sz="2000" dirty="0" err="1"/>
              <a:t>құрайды</a:t>
            </a:r>
            <a:r>
              <a:rPr lang="ru-RU" sz="2000" dirty="0"/>
              <a:t> </a:t>
            </a:r>
            <a:r>
              <a:rPr lang="ru-RU" sz="2000" dirty="0" err="1"/>
              <a:t>және</a:t>
            </a:r>
            <a:r>
              <a:rPr lang="ru-RU" sz="2000" dirty="0"/>
              <a:t> </a:t>
            </a:r>
            <a:r>
              <a:rPr lang="ru-RU" sz="2000" dirty="0" err="1"/>
              <a:t>қоғамдық</a:t>
            </a:r>
            <a:r>
              <a:rPr lang="ru-RU" sz="2000" dirty="0"/>
              <a:t> </a:t>
            </a:r>
            <a:r>
              <a:rPr lang="ru-RU" sz="2000" dirty="0" err="1"/>
              <a:t>қажеттіліктерді</a:t>
            </a:r>
            <a:r>
              <a:rPr lang="ru-RU" sz="2000" dirty="0"/>
              <a:t> </a:t>
            </a:r>
            <a:r>
              <a:rPr lang="ru-RU" sz="2000" dirty="0" err="1"/>
              <a:t>қанағаттандыруға</a:t>
            </a:r>
            <a:r>
              <a:rPr lang="ru-RU" sz="2000" dirty="0"/>
              <a:t> </a:t>
            </a:r>
            <a:r>
              <a:rPr lang="ru-RU" sz="2000" dirty="0" err="1"/>
              <a:t>арналған</a:t>
            </a:r>
            <a:r>
              <a:rPr lang="ru-RU" sz="2000" dirty="0"/>
              <a:t> </a:t>
            </a:r>
            <a:r>
              <a:rPr lang="ru-RU" sz="2000" dirty="0" err="1"/>
              <a:t>орталықтандырылған</a:t>
            </a:r>
            <a:r>
              <a:rPr lang="ru-RU" sz="2000" dirty="0"/>
              <a:t> </a:t>
            </a:r>
            <a:r>
              <a:rPr lang="ru-RU" sz="2000" dirty="0" err="1"/>
              <a:t>ақша</a:t>
            </a:r>
            <a:r>
              <a:rPr lang="ru-RU" sz="2000" dirty="0"/>
              <a:t> </a:t>
            </a:r>
            <a:r>
              <a:rPr lang="ru-RU" sz="2000" dirty="0" err="1"/>
              <a:t>қорын</a:t>
            </a:r>
            <a:r>
              <a:rPr lang="ru-RU" sz="2000" dirty="0"/>
              <a:t> </a:t>
            </a:r>
            <a:r>
              <a:rPr lang="ru-RU" sz="2000" dirty="0" err="1"/>
              <a:t>қалыптастырумен</a:t>
            </a:r>
            <a:r>
              <a:rPr lang="ru-RU" sz="2000" dirty="0"/>
              <a:t> </a:t>
            </a:r>
            <a:r>
              <a:rPr lang="ru-RU" sz="2000" dirty="0" err="1"/>
              <a:t>және</a:t>
            </a:r>
            <a:r>
              <a:rPr lang="ru-RU" sz="2000" dirty="0"/>
              <a:t> </a:t>
            </a:r>
            <a:r>
              <a:rPr lang="ru-RU" sz="2000" dirty="0" err="1"/>
              <a:t>пайдаланумен</a:t>
            </a:r>
            <a:r>
              <a:rPr lang="ru-RU" sz="2000" dirty="0"/>
              <a:t> </a:t>
            </a:r>
            <a:r>
              <a:rPr lang="ru-RU" sz="2000" dirty="0" err="1"/>
              <a:t>байланысты</a:t>
            </a:r>
            <a:r>
              <a:rPr lang="ru-RU" sz="2000" dirty="0"/>
              <a:t> </a:t>
            </a:r>
            <a:r>
              <a:rPr lang="ru-RU" sz="2000" dirty="0" err="1"/>
              <a:t>болады</a:t>
            </a:r>
            <a:r>
              <a:rPr lang="ru-RU" sz="2000" dirty="0"/>
              <a:t>. </a:t>
            </a:r>
            <a:r>
              <a:rPr lang="ru-RU" sz="2000" dirty="0" err="1"/>
              <a:t>Қаржы</a:t>
            </a:r>
            <a:r>
              <a:rPr lang="ru-RU" sz="2000" dirty="0"/>
              <a:t> </a:t>
            </a:r>
            <a:r>
              <a:rPr lang="ru-RU" sz="2000" dirty="0" err="1"/>
              <a:t>қатынастарының</a:t>
            </a:r>
            <a:r>
              <a:rPr lang="ru-RU" sz="2000" dirty="0"/>
              <a:t> </a:t>
            </a:r>
            <a:r>
              <a:rPr lang="ru-RU" sz="2000" dirty="0" err="1"/>
              <a:t>бұл</a:t>
            </a:r>
            <a:r>
              <a:rPr lang="ru-RU" sz="2000" dirty="0"/>
              <a:t> </a:t>
            </a:r>
            <a:r>
              <a:rPr lang="ru-RU" sz="2000" dirty="0" err="1"/>
              <a:t>жиынтығы</a:t>
            </a:r>
            <a:r>
              <a:rPr lang="ru-RU" sz="2000" dirty="0"/>
              <a:t> «</a:t>
            </a:r>
            <a:r>
              <a:rPr lang="ru-RU" sz="2000" dirty="0" err="1"/>
              <a:t>мемлекеттік</a:t>
            </a:r>
            <a:r>
              <a:rPr lang="ru-RU" sz="2000" dirty="0"/>
              <a:t> бюджет» </a:t>
            </a:r>
            <a:r>
              <a:rPr lang="ru-RU" sz="2000" dirty="0" err="1"/>
              <a:t>ұғымының</a:t>
            </a:r>
            <a:r>
              <a:rPr lang="ru-RU" sz="2000" dirty="0"/>
              <a:t> </a:t>
            </a:r>
            <a:r>
              <a:rPr lang="ru-RU" sz="2000" dirty="0" err="1"/>
              <a:t>экономикалық</a:t>
            </a:r>
            <a:r>
              <a:rPr lang="ru-RU" sz="2000" dirty="0"/>
              <a:t> </a:t>
            </a:r>
            <a:r>
              <a:rPr lang="ru-RU" sz="2000" dirty="0" err="1"/>
              <a:t>мазмұнын</a:t>
            </a:r>
            <a:r>
              <a:rPr lang="ru-RU" sz="2000" dirty="0"/>
              <a:t> </a:t>
            </a:r>
            <a:r>
              <a:rPr lang="ru-RU" sz="2000" dirty="0" err="1"/>
              <a:t>құрайды</a:t>
            </a:r>
            <a:r>
              <a:rPr lang="ru-RU" sz="2000" dirty="0"/>
              <a:t>. </a:t>
            </a:r>
            <a:r>
              <a:rPr lang="ru-RU" sz="2000" dirty="0" err="1"/>
              <a:t>Мемлекеттік</a:t>
            </a:r>
            <a:r>
              <a:rPr lang="ru-RU" sz="2000" dirty="0"/>
              <a:t> бюджет </a:t>
            </a:r>
            <a:r>
              <a:rPr lang="ru-RU" sz="2000" dirty="0" err="1"/>
              <a:t>мемлекеттің</a:t>
            </a:r>
            <a:r>
              <a:rPr lang="ru-RU" sz="2000" dirty="0"/>
              <a:t> </a:t>
            </a:r>
            <a:r>
              <a:rPr lang="ru-RU" sz="2000" dirty="0" err="1"/>
              <a:t>орталықтандырылған</a:t>
            </a:r>
            <a:r>
              <a:rPr lang="ru-RU" sz="2000" dirty="0"/>
              <a:t> </a:t>
            </a:r>
            <a:r>
              <a:rPr lang="ru-RU" sz="2000" dirty="0" err="1"/>
              <a:t>ақша</a:t>
            </a:r>
            <a:r>
              <a:rPr lang="ru-RU" sz="2000" dirty="0"/>
              <a:t> </a:t>
            </a:r>
            <a:r>
              <a:rPr lang="ru-RU" sz="2000" dirty="0" err="1"/>
              <a:t>қорын</a:t>
            </a:r>
            <a:r>
              <a:rPr lang="ru-RU" sz="2000" dirty="0"/>
              <a:t> </a:t>
            </a:r>
            <a:r>
              <a:rPr lang="ru-RU" sz="2000" dirty="0" err="1"/>
              <a:t>жасау</a:t>
            </a:r>
            <a:r>
              <a:rPr lang="ru-RU" sz="2000" dirty="0"/>
              <a:t> </a:t>
            </a:r>
            <a:r>
              <a:rPr lang="ru-RU" sz="2000" dirty="0" err="1"/>
              <a:t>және</a:t>
            </a:r>
            <a:r>
              <a:rPr lang="ru-RU" sz="2000" dirty="0"/>
              <a:t> оны </a:t>
            </a:r>
            <a:r>
              <a:rPr lang="ru-RU" sz="2000" dirty="0" err="1"/>
              <a:t>ұдайы</a:t>
            </a:r>
            <a:r>
              <a:rPr lang="ru-RU" sz="2000" dirty="0"/>
              <a:t> </a:t>
            </a:r>
            <a:r>
              <a:rPr lang="ru-RU" sz="2000" dirty="0" err="1"/>
              <a:t>өндіріс</a:t>
            </a:r>
            <a:r>
              <a:rPr lang="ru-RU" sz="2000" dirty="0"/>
              <a:t> пен </a:t>
            </a:r>
            <a:r>
              <a:rPr lang="ru-RU" sz="2000" dirty="0" err="1"/>
              <a:t>қоғамдық</a:t>
            </a:r>
            <a:r>
              <a:rPr lang="ru-RU" sz="2000" dirty="0"/>
              <a:t> </a:t>
            </a:r>
            <a:r>
              <a:rPr lang="ru-RU" sz="2000" dirty="0" err="1"/>
              <a:t>қажеттіліктерді</a:t>
            </a:r>
            <a:r>
              <a:rPr lang="ru-RU" sz="2000" dirty="0"/>
              <a:t> </a:t>
            </a:r>
            <a:r>
              <a:rPr lang="ru-RU" sz="2000" dirty="0" err="1"/>
              <a:t>қанағаттандыру</a:t>
            </a:r>
            <a:r>
              <a:rPr lang="ru-RU" sz="2000" dirty="0"/>
              <a:t> </a:t>
            </a:r>
            <a:r>
              <a:rPr lang="ru-RU" sz="2000" dirty="0" err="1"/>
              <a:t>мақсаттарына</a:t>
            </a:r>
            <a:r>
              <a:rPr lang="ru-RU" sz="2000" dirty="0"/>
              <a:t> </a:t>
            </a:r>
            <a:r>
              <a:rPr lang="ru-RU" sz="2000" dirty="0" err="1"/>
              <a:t>пайдалану</a:t>
            </a:r>
            <a:r>
              <a:rPr lang="ru-RU" sz="2000" dirty="0"/>
              <a:t> </a:t>
            </a:r>
            <a:r>
              <a:rPr lang="ru-RU" sz="2000" dirty="0" err="1"/>
              <a:t>жолымен</a:t>
            </a:r>
            <a:r>
              <a:rPr lang="ru-RU" sz="2000" dirty="0"/>
              <a:t> </a:t>
            </a:r>
            <a:r>
              <a:rPr lang="ru-RU" sz="2000" dirty="0" err="1"/>
              <a:t>қоғамдық</a:t>
            </a:r>
            <a:r>
              <a:rPr lang="ru-RU" sz="2000" dirty="0"/>
              <a:t> </a:t>
            </a:r>
            <a:r>
              <a:rPr lang="ru-RU" sz="2000" dirty="0" err="1"/>
              <a:t>өнімнің</a:t>
            </a:r>
            <a:r>
              <a:rPr lang="ru-RU" sz="2000" dirty="0"/>
              <a:t> </a:t>
            </a:r>
            <a:r>
              <a:rPr lang="ru-RU" sz="2000" dirty="0" err="1"/>
              <a:t>құнын</a:t>
            </a:r>
            <a:r>
              <a:rPr lang="ru-RU" sz="2000" dirty="0"/>
              <a:t> </a:t>
            </a:r>
            <a:r>
              <a:rPr lang="ru-RU" sz="2000" dirty="0" err="1"/>
              <a:t>бөлу</a:t>
            </a:r>
            <a:r>
              <a:rPr lang="ru-RU" sz="2000" dirty="0"/>
              <a:t> </a:t>
            </a:r>
            <a:r>
              <a:rPr lang="ru-RU" sz="2000" dirty="0" err="1"/>
              <a:t>және</a:t>
            </a:r>
            <a:r>
              <a:rPr lang="ru-RU" sz="2000" dirty="0"/>
              <a:t> </a:t>
            </a:r>
            <a:r>
              <a:rPr lang="ru-RU" sz="2000" dirty="0" err="1"/>
              <a:t>қайта</a:t>
            </a:r>
            <a:r>
              <a:rPr lang="ru-RU" sz="2000" dirty="0"/>
              <a:t> </a:t>
            </a:r>
            <a:r>
              <a:rPr lang="ru-RU" sz="2000" dirty="0" err="1"/>
              <a:t>бөлу</a:t>
            </a:r>
            <a:r>
              <a:rPr lang="ru-RU" sz="2000" dirty="0"/>
              <a:t> </a:t>
            </a:r>
            <a:r>
              <a:rPr lang="ru-RU" sz="2000" dirty="0" err="1"/>
              <a:t>процесінде</a:t>
            </a:r>
            <a:r>
              <a:rPr lang="ru-RU" sz="2000" dirty="0"/>
              <a:t> </a:t>
            </a:r>
            <a:r>
              <a:rPr lang="ru-RU" sz="2000" dirty="0" err="1"/>
              <a:t>мемлекет</a:t>
            </a:r>
            <a:r>
              <a:rPr lang="ru-RU" sz="2000" dirty="0"/>
              <a:t> пен </a:t>
            </a:r>
            <a:r>
              <a:rPr lang="ru-RU" sz="2000" dirty="0" err="1"/>
              <a:t>қоғамдық</a:t>
            </a:r>
            <a:r>
              <a:rPr lang="ru-RU" sz="2000" dirty="0"/>
              <a:t> </a:t>
            </a:r>
            <a:r>
              <a:rPr lang="ru-RU" sz="2000" dirty="0" err="1"/>
              <a:t>өндірістің</a:t>
            </a:r>
            <a:r>
              <a:rPr lang="ru-RU" sz="2000" dirty="0"/>
              <a:t> </a:t>
            </a:r>
            <a:r>
              <a:rPr lang="ru-RU" sz="2000" dirty="0" err="1"/>
              <a:t>басқа</a:t>
            </a:r>
            <a:r>
              <a:rPr lang="ru-RU" sz="2000" dirty="0"/>
              <a:t> </a:t>
            </a:r>
            <a:r>
              <a:rPr lang="ru-RU" sz="2000" dirty="0" err="1"/>
              <a:t>қатысушылары</a:t>
            </a:r>
            <a:r>
              <a:rPr lang="ru-RU" sz="2000" dirty="0"/>
              <a:t> </a:t>
            </a:r>
            <a:r>
              <a:rPr lang="ru-RU" sz="2000" dirty="0" err="1"/>
              <a:t>арасында</a:t>
            </a:r>
            <a:r>
              <a:rPr lang="ru-RU" sz="2000" dirty="0"/>
              <a:t> </a:t>
            </a:r>
            <a:r>
              <a:rPr lang="ru-RU" sz="2000" dirty="0" err="1"/>
              <a:t>пайда</a:t>
            </a:r>
            <a:r>
              <a:rPr lang="ru-RU" sz="2000" dirty="0"/>
              <a:t> </a:t>
            </a:r>
            <a:r>
              <a:rPr lang="ru-RU" sz="2000" dirty="0" err="1"/>
              <a:t>болатын</a:t>
            </a:r>
            <a:r>
              <a:rPr lang="ru-RU" sz="2000" dirty="0"/>
              <a:t> </a:t>
            </a:r>
            <a:r>
              <a:rPr lang="ru-RU" sz="2000" dirty="0" err="1"/>
              <a:t>экономикалық</a:t>
            </a:r>
            <a:r>
              <a:rPr lang="ru-RU" sz="2000" dirty="0"/>
              <a:t> </a:t>
            </a:r>
            <a:r>
              <a:rPr lang="ru-RU" sz="2000" dirty="0" err="1"/>
              <a:t>қатынастарды</a:t>
            </a:r>
            <a:r>
              <a:rPr lang="ru-RU" sz="2000" dirty="0"/>
              <a:t> </a:t>
            </a:r>
            <a:r>
              <a:rPr lang="ru-RU" sz="2000" dirty="0" err="1"/>
              <a:t>білдіреді</a:t>
            </a:r>
            <a:r>
              <a:rPr lang="ru-RU" sz="2000" dirty="0"/>
              <a:t>. </a:t>
            </a:r>
            <a:r>
              <a:rPr lang="ru-RU" sz="2000" dirty="0" err="1"/>
              <a:t>Қаржы</a:t>
            </a:r>
            <a:r>
              <a:rPr lang="ru-RU" sz="2000" dirty="0"/>
              <a:t> </a:t>
            </a:r>
            <a:r>
              <a:rPr lang="ru-RU" sz="2000" dirty="0" err="1"/>
              <a:t>қатынастарының</a:t>
            </a:r>
            <a:r>
              <a:rPr lang="ru-RU" sz="2000" dirty="0"/>
              <a:t> </a:t>
            </a:r>
            <a:r>
              <a:rPr lang="ru-RU" sz="2000" dirty="0" err="1"/>
              <a:t>белгілі</a:t>
            </a:r>
            <a:r>
              <a:rPr lang="ru-RU" sz="2000" dirty="0"/>
              <a:t> </a:t>
            </a:r>
            <a:r>
              <a:rPr lang="ru-RU" sz="2000" dirty="0" err="1"/>
              <a:t>бір</a:t>
            </a:r>
            <a:r>
              <a:rPr lang="ru-RU" sz="2000" dirty="0"/>
              <a:t> </a:t>
            </a:r>
            <a:r>
              <a:rPr lang="ru-RU" sz="2000" dirty="0" err="1"/>
              <a:t>жиынтығы</a:t>
            </a:r>
            <a:r>
              <a:rPr lang="ru-RU" sz="2000" dirty="0"/>
              <a:t> </a:t>
            </a:r>
            <a:r>
              <a:rPr lang="ru-RU" sz="2000" dirty="0" err="1"/>
              <a:t>ретіндегі</a:t>
            </a:r>
            <a:r>
              <a:rPr lang="ru-RU" sz="2000" dirty="0"/>
              <a:t> </a:t>
            </a:r>
            <a:r>
              <a:rPr lang="ru-RU" sz="2000" dirty="0" err="1"/>
              <a:t>мемлекеттік</a:t>
            </a:r>
            <a:r>
              <a:rPr lang="ru-RU" sz="2000" dirty="0"/>
              <a:t> </a:t>
            </a:r>
            <a:r>
              <a:rPr lang="ru-RU" sz="2000" dirty="0" err="1"/>
              <a:t>бюджетке</a:t>
            </a:r>
            <a:r>
              <a:rPr lang="ru-RU" sz="2000" dirty="0"/>
              <a:t> </a:t>
            </a:r>
            <a:r>
              <a:rPr lang="ru-RU" sz="2000" dirty="0" err="1"/>
              <a:t>ең</a:t>
            </a:r>
            <a:r>
              <a:rPr lang="ru-RU" sz="2000" dirty="0"/>
              <a:t> </a:t>
            </a:r>
            <a:r>
              <a:rPr lang="ru-RU" sz="2000" dirty="0" err="1"/>
              <a:t>алдымен</a:t>
            </a:r>
            <a:r>
              <a:rPr lang="ru-RU" sz="2000" dirty="0"/>
              <a:t> </a:t>
            </a:r>
            <a:r>
              <a:rPr lang="ru-RU" sz="2000" dirty="0" err="1"/>
              <a:t>жалпы</a:t>
            </a:r>
            <a:r>
              <a:rPr lang="ru-RU" sz="2000" dirty="0"/>
              <a:t> </a:t>
            </a:r>
            <a:r>
              <a:rPr lang="ru-RU" sz="2000" dirty="0" err="1"/>
              <a:t>қаржы</a:t>
            </a:r>
            <a:r>
              <a:rPr lang="ru-RU" sz="2000" dirty="0"/>
              <a:t> </a:t>
            </a:r>
            <a:r>
              <a:rPr lang="ru-RU" sz="2000" dirty="0" err="1"/>
              <a:t>категориясынан</a:t>
            </a:r>
            <a:r>
              <a:rPr lang="ru-RU" sz="2000" dirty="0"/>
              <a:t> </a:t>
            </a:r>
            <a:r>
              <a:rPr lang="ru-RU" sz="2000" dirty="0" err="1"/>
              <a:t>ажырататын</a:t>
            </a:r>
            <a:r>
              <a:rPr lang="ru-RU" sz="2000" dirty="0"/>
              <a:t> </a:t>
            </a:r>
            <a:r>
              <a:rPr lang="ru-RU" sz="2000" dirty="0" err="1"/>
              <a:t>өзгеше</a:t>
            </a:r>
            <a:r>
              <a:rPr lang="ru-RU" sz="2000" dirty="0"/>
              <a:t> </a:t>
            </a:r>
            <a:r>
              <a:rPr lang="ru-RU" sz="2000" dirty="0" err="1"/>
              <a:t>белгілер</a:t>
            </a:r>
            <a:r>
              <a:rPr lang="ru-RU" sz="2000" dirty="0"/>
              <a:t> </a:t>
            </a:r>
            <a:r>
              <a:rPr lang="ru-RU" sz="2000" dirty="0" err="1"/>
              <a:t>тән</a:t>
            </a:r>
            <a:r>
              <a:rPr lang="ru-RU" sz="2000" dirty="0"/>
              <a:t>: бюджет </a:t>
            </a:r>
            <a:r>
              <a:rPr lang="ru-RU" sz="2000" dirty="0" err="1"/>
              <a:t>қатынастарының</a:t>
            </a:r>
            <a:r>
              <a:rPr lang="ru-RU" sz="2000" dirty="0"/>
              <a:t> </a:t>
            </a:r>
            <a:r>
              <a:rPr lang="ru-RU" sz="2000" dirty="0" err="1"/>
              <a:t>бөлгіштік</a:t>
            </a:r>
            <a:r>
              <a:rPr lang="ru-RU" sz="2000" dirty="0"/>
              <a:t> </a:t>
            </a:r>
            <a:r>
              <a:rPr lang="ru-RU" sz="2000" dirty="0" err="1"/>
              <a:t>сипаты</a:t>
            </a:r>
            <a:r>
              <a:rPr lang="ru-RU" sz="2000" dirty="0"/>
              <a:t> бар, </a:t>
            </a:r>
            <a:r>
              <a:rPr lang="ru-RU" sz="2000" dirty="0" err="1"/>
              <a:t>әрқашан</a:t>
            </a:r>
            <a:r>
              <a:rPr lang="ru-RU" sz="2000" dirty="0"/>
              <a:t> </a:t>
            </a:r>
            <a:r>
              <a:rPr lang="ru-RU" sz="2000" dirty="0" err="1"/>
              <a:t>ақша</a:t>
            </a:r>
            <a:r>
              <a:rPr lang="ru-RU" sz="2000" dirty="0"/>
              <a:t> </a:t>
            </a:r>
            <a:r>
              <a:rPr lang="ru-RU" sz="2000" dirty="0" err="1"/>
              <a:t>нысанында</a:t>
            </a:r>
            <a:r>
              <a:rPr lang="ru-RU" sz="2000" dirty="0"/>
              <a:t> </a:t>
            </a:r>
            <a:r>
              <a:rPr lang="ru-RU" sz="2000" dirty="0" err="1"/>
              <a:t>жүзеге</a:t>
            </a:r>
            <a:r>
              <a:rPr lang="ru-RU" sz="2000" dirty="0"/>
              <a:t> </a:t>
            </a:r>
            <a:r>
              <a:rPr lang="ru-RU" sz="2000" dirty="0" err="1"/>
              <a:t>асырылады</a:t>
            </a:r>
            <a:r>
              <a:rPr lang="ru-RU" sz="2000" dirty="0"/>
              <a:t>, </a:t>
            </a:r>
            <a:r>
              <a:rPr lang="ru-RU" sz="2000" dirty="0" err="1"/>
              <a:t>мақсатты</a:t>
            </a:r>
            <a:r>
              <a:rPr lang="ru-RU" sz="2000" dirty="0"/>
              <a:t> </a:t>
            </a:r>
            <a:r>
              <a:rPr lang="ru-RU" sz="2000" dirty="0" err="1"/>
              <a:t>ақша</a:t>
            </a:r>
            <a:r>
              <a:rPr lang="ru-RU" sz="2000" dirty="0"/>
              <a:t> </a:t>
            </a:r>
            <a:r>
              <a:rPr lang="ru-RU" sz="2000" dirty="0" err="1"/>
              <a:t>қорларын</a:t>
            </a:r>
            <a:r>
              <a:rPr lang="ru-RU" sz="2000" dirty="0"/>
              <a:t> </a:t>
            </a:r>
            <a:r>
              <a:rPr lang="ru-RU" sz="2000" dirty="0" err="1"/>
              <a:t>қалыптастырумен</a:t>
            </a:r>
            <a:r>
              <a:rPr lang="ru-RU" sz="2000" dirty="0"/>
              <a:t> </a:t>
            </a:r>
            <a:r>
              <a:rPr lang="ru-RU" sz="2000" dirty="0" err="1"/>
              <a:t>және</a:t>
            </a:r>
            <a:r>
              <a:rPr lang="ru-RU" sz="2000" dirty="0"/>
              <a:t> </a:t>
            </a:r>
            <a:r>
              <a:rPr lang="ru-RU" sz="2000" dirty="0" err="1"/>
              <a:t>пайдаланумен</a:t>
            </a:r>
            <a:r>
              <a:rPr lang="ru-RU" sz="2000" dirty="0"/>
              <a:t> </a:t>
            </a:r>
            <a:r>
              <a:rPr lang="ru-RU" sz="2000" dirty="0" err="1"/>
              <a:t>қосарлана</a:t>
            </a:r>
            <a:r>
              <a:rPr lang="ru-RU" sz="2000" dirty="0"/>
              <a:t> </a:t>
            </a:r>
            <a:r>
              <a:rPr lang="ru-RU" sz="2000" dirty="0" err="1"/>
              <a:t>жүреді</a:t>
            </a:r>
            <a:r>
              <a:rPr lang="ru-RU" sz="2000" dirty="0"/>
              <a:t>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18551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3335" y="270457"/>
            <a:ext cx="10689465" cy="6465194"/>
          </a:xfrm>
        </p:spPr>
        <p:txBody>
          <a:bodyPr>
            <a:normAutofit/>
          </a:bodyPr>
          <a:lstStyle/>
          <a:p>
            <a:r>
              <a:rPr lang="ru-RU" sz="1600" dirty="0" err="1" smtClean="0"/>
              <a:t>Құндық</a:t>
            </a:r>
            <a:r>
              <a:rPr lang="ru-RU" sz="1600" dirty="0" smtClean="0"/>
              <a:t> </a:t>
            </a:r>
            <a:r>
              <a:rPr lang="ru-RU" sz="1600" dirty="0" err="1"/>
              <a:t>бөліністердің</a:t>
            </a:r>
            <a:r>
              <a:rPr lang="ru-RU" sz="1600" dirty="0"/>
              <a:t> </a:t>
            </a:r>
            <a:r>
              <a:rPr lang="ru-RU" sz="1600" dirty="0" err="1"/>
              <a:t>айрықшалықты</a:t>
            </a:r>
            <a:r>
              <a:rPr lang="ru-RU" sz="1600" dirty="0"/>
              <a:t> </a:t>
            </a:r>
            <a:r>
              <a:rPr lang="ru-RU" sz="1600" dirty="0" err="1"/>
              <a:t>сферасы</a:t>
            </a:r>
            <a:r>
              <a:rPr lang="ru-RU" sz="1600" dirty="0"/>
              <a:t> </a:t>
            </a:r>
            <a:r>
              <a:rPr lang="ru-RU" sz="1600" dirty="0" err="1"/>
              <a:t>ретінде</a:t>
            </a:r>
            <a:r>
              <a:rPr lang="ru-RU" sz="1600" dirty="0"/>
              <a:t> </a:t>
            </a:r>
            <a:r>
              <a:rPr lang="ru-RU" sz="1600" dirty="0" err="1"/>
              <a:t>мемлекеттік</a:t>
            </a:r>
            <a:r>
              <a:rPr lang="ru-RU" sz="1600" dirty="0"/>
              <a:t> бюджет </a:t>
            </a:r>
            <a:r>
              <a:rPr lang="ru-RU" sz="1600" dirty="0" err="1"/>
              <a:t>мына</a:t>
            </a:r>
            <a:r>
              <a:rPr lang="ru-RU" sz="1600" dirty="0"/>
              <a:t> </a:t>
            </a:r>
            <a:r>
              <a:rPr lang="ru-RU" sz="1600" dirty="0" err="1"/>
              <a:t>өзгеше</a:t>
            </a:r>
            <a:r>
              <a:rPr lang="ru-RU" sz="1600" dirty="0"/>
              <a:t> </a:t>
            </a:r>
            <a:r>
              <a:rPr lang="ru-RU" sz="1600" dirty="0" err="1"/>
              <a:t>белгілермен</a:t>
            </a:r>
            <a:r>
              <a:rPr lang="ru-RU" sz="1600" dirty="0"/>
              <a:t> </a:t>
            </a:r>
            <a:r>
              <a:rPr lang="ru-RU" sz="1600" dirty="0" err="1"/>
              <a:t>сипатталады</a:t>
            </a:r>
            <a:r>
              <a:rPr lang="ru-RU" sz="1600" dirty="0"/>
              <a:t>: </a:t>
            </a:r>
            <a:endParaRPr lang="ru-RU" sz="1600" dirty="0" smtClean="0"/>
          </a:p>
          <a:p>
            <a:r>
              <a:rPr lang="ru-RU" sz="1600" dirty="0" smtClean="0"/>
              <a:t>1</a:t>
            </a:r>
            <a:r>
              <a:rPr lang="ru-RU" sz="1600" dirty="0"/>
              <a:t>) </a:t>
            </a:r>
            <a:r>
              <a:rPr lang="ru-RU" sz="1600" dirty="0" err="1"/>
              <a:t>мемлекеттік</a:t>
            </a:r>
            <a:r>
              <a:rPr lang="ru-RU" sz="1600" dirty="0"/>
              <a:t> </a:t>
            </a:r>
            <a:r>
              <a:rPr lang="ru-RU" sz="1600" dirty="0" err="1"/>
              <a:t>жалпы</a:t>
            </a:r>
            <a:r>
              <a:rPr lang="ru-RU" sz="1600" dirty="0"/>
              <a:t> </a:t>
            </a:r>
            <a:r>
              <a:rPr lang="ru-RU" sz="1600" dirty="0" err="1"/>
              <a:t>қоғамдық</a:t>
            </a:r>
            <a:r>
              <a:rPr lang="ru-RU" sz="1600" dirty="0"/>
              <a:t> </a:t>
            </a:r>
            <a:r>
              <a:rPr lang="ru-RU" sz="1600" dirty="0" err="1"/>
              <a:t>өнімнің</a:t>
            </a:r>
            <a:r>
              <a:rPr lang="ru-RU" sz="1600" dirty="0"/>
              <a:t> </a:t>
            </a:r>
            <a:r>
              <a:rPr lang="ru-RU" sz="1600" dirty="0" err="1"/>
              <a:t>бір</a:t>
            </a:r>
            <a:r>
              <a:rPr lang="ru-RU" sz="1600" dirty="0"/>
              <a:t> </a:t>
            </a:r>
            <a:r>
              <a:rPr lang="ru-RU" sz="1600" dirty="0" err="1"/>
              <a:t>бөлігін</a:t>
            </a:r>
            <a:r>
              <a:rPr lang="ru-RU" sz="1600" dirty="0"/>
              <a:t> </a:t>
            </a:r>
            <a:r>
              <a:rPr lang="ru-RU" sz="1600" dirty="0" err="1"/>
              <a:t>оқшауландырумен</a:t>
            </a:r>
            <a:r>
              <a:rPr lang="ru-RU" sz="1600" dirty="0"/>
              <a:t> </a:t>
            </a:r>
            <a:r>
              <a:rPr lang="ru-RU" sz="1600" dirty="0" err="1"/>
              <a:t>және</a:t>
            </a:r>
            <a:r>
              <a:rPr lang="ru-RU" sz="1600" dirty="0"/>
              <a:t> оны </a:t>
            </a:r>
            <a:r>
              <a:rPr lang="ru-RU" sz="1600" dirty="0" err="1"/>
              <a:t>қоғамдық</a:t>
            </a:r>
            <a:r>
              <a:rPr lang="ru-RU" sz="1600" dirty="0"/>
              <a:t> </a:t>
            </a:r>
            <a:r>
              <a:rPr lang="ru-RU" sz="1600" dirty="0" err="1"/>
              <a:t>қажеттіліктерді</a:t>
            </a:r>
            <a:r>
              <a:rPr lang="ru-RU" sz="1600" dirty="0"/>
              <a:t> </a:t>
            </a:r>
            <a:r>
              <a:rPr lang="ru-RU" sz="1600" dirty="0" err="1"/>
              <a:t>қанағаттандыруға</a:t>
            </a:r>
            <a:r>
              <a:rPr lang="ru-RU" sz="1600" dirty="0"/>
              <a:t> </a:t>
            </a:r>
            <a:r>
              <a:rPr lang="ru-RU" sz="1600" dirty="0" err="1"/>
              <a:t>пайдаланумен</a:t>
            </a:r>
            <a:r>
              <a:rPr lang="ru-RU" sz="1600" dirty="0"/>
              <a:t> </a:t>
            </a:r>
            <a:r>
              <a:rPr lang="ru-RU" sz="1600" dirty="0" err="1"/>
              <a:t>байланысты</a:t>
            </a:r>
            <a:r>
              <a:rPr lang="ru-RU" sz="1600" dirty="0"/>
              <a:t> </a:t>
            </a:r>
            <a:r>
              <a:rPr lang="ru-RU" sz="1600" dirty="0" err="1"/>
              <a:t>бөлгіштік</a:t>
            </a:r>
            <a:r>
              <a:rPr lang="ru-RU" sz="1600" dirty="0"/>
              <a:t> </a:t>
            </a:r>
            <a:r>
              <a:rPr lang="ru-RU" sz="1600" dirty="0" err="1"/>
              <a:t>қатынастардың</a:t>
            </a:r>
            <a:r>
              <a:rPr lang="ru-RU" sz="1600" dirty="0"/>
              <a:t> </a:t>
            </a:r>
            <a:r>
              <a:rPr lang="ru-RU" sz="1600" dirty="0" err="1"/>
              <a:t>айрықша</a:t>
            </a:r>
            <a:r>
              <a:rPr lang="ru-RU" sz="1600" dirty="0"/>
              <a:t> </a:t>
            </a:r>
            <a:r>
              <a:rPr lang="ru-RU" sz="1600" dirty="0" err="1"/>
              <a:t>экономикалық</a:t>
            </a:r>
            <a:r>
              <a:rPr lang="ru-RU" sz="1600" dirty="0"/>
              <a:t> </a:t>
            </a:r>
            <a:r>
              <a:rPr lang="ru-RU" sz="1600" dirty="0" err="1"/>
              <a:t>нысаны</a:t>
            </a:r>
            <a:r>
              <a:rPr lang="ru-RU" sz="1600" dirty="0"/>
              <a:t> </a:t>
            </a:r>
            <a:r>
              <a:rPr lang="ru-RU" sz="1600" dirty="0" err="1"/>
              <a:t>болып</a:t>
            </a:r>
            <a:r>
              <a:rPr lang="ru-RU" sz="1600" dirty="0"/>
              <a:t> </a:t>
            </a:r>
            <a:r>
              <a:rPr lang="ru-RU" sz="1600" dirty="0" err="1"/>
              <a:t>табылады</a:t>
            </a:r>
            <a:r>
              <a:rPr lang="ru-RU" sz="1600" dirty="0"/>
              <a:t>; </a:t>
            </a:r>
            <a:endParaRPr lang="ru-RU" sz="1600" dirty="0" smtClean="0"/>
          </a:p>
          <a:p>
            <a:r>
              <a:rPr lang="ru-RU" sz="1600" dirty="0" smtClean="0"/>
              <a:t>2</a:t>
            </a:r>
            <a:r>
              <a:rPr lang="ru-RU" sz="1600" dirty="0"/>
              <a:t>) </a:t>
            </a:r>
            <a:r>
              <a:rPr lang="ru-RU" sz="1600" dirty="0" err="1"/>
              <a:t>құнды</a:t>
            </a:r>
            <a:r>
              <a:rPr lang="ru-RU" sz="1600" dirty="0"/>
              <a:t> </a:t>
            </a:r>
            <a:r>
              <a:rPr lang="ru-RU" sz="1600" dirty="0" err="1"/>
              <a:t>жасау</a:t>
            </a:r>
            <a:r>
              <a:rPr lang="ru-RU" sz="1600" dirty="0"/>
              <a:t> </a:t>
            </a:r>
            <a:r>
              <a:rPr lang="ru-RU" sz="1600" dirty="0" err="1"/>
              <a:t>және</a:t>
            </a:r>
            <a:r>
              <a:rPr lang="ru-RU" sz="1600" dirty="0"/>
              <a:t> оны </a:t>
            </a:r>
            <a:r>
              <a:rPr lang="ru-RU" sz="1600" dirty="0" err="1"/>
              <a:t>тұтыну</a:t>
            </a:r>
            <a:r>
              <a:rPr lang="ru-RU" sz="1600" dirty="0"/>
              <a:t> </a:t>
            </a:r>
            <a:r>
              <a:rPr lang="ru-RU" sz="1600" dirty="0" err="1"/>
              <a:t>процесін</a:t>
            </a:r>
            <a:r>
              <a:rPr lang="ru-RU" sz="1600" dirty="0"/>
              <a:t> </a:t>
            </a:r>
            <a:r>
              <a:rPr lang="ru-RU" sz="1600" dirty="0" err="1"/>
              <a:t>шарттастыратын</a:t>
            </a:r>
            <a:r>
              <a:rPr lang="ru-RU" sz="1600" dirty="0"/>
              <a:t> </a:t>
            </a:r>
            <a:r>
              <a:rPr lang="ru-RU" sz="1600" dirty="0" err="1"/>
              <a:t>материалдық</a:t>
            </a:r>
            <a:r>
              <a:rPr lang="ru-RU" sz="1600" dirty="0"/>
              <a:t> </a:t>
            </a:r>
            <a:r>
              <a:rPr lang="ru-RU" sz="1600" dirty="0" err="1"/>
              <a:t>өндіріс</a:t>
            </a:r>
            <a:r>
              <a:rPr lang="ru-RU" sz="1600" dirty="0"/>
              <a:t> </a:t>
            </a:r>
            <a:r>
              <a:rPr lang="ru-RU" sz="1600" dirty="0" err="1"/>
              <a:t>қаржысынан</a:t>
            </a:r>
            <a:r>
              <a:rPr lang="ru-RU" sz="1600" dirty="0"/>
              <a:t> </a:t>
            </a:r>
            <a:r>
              <a:rPr lang="ru-RU" sz="1600" dirty="0" err="1"/>
              <a:t>және</a:t>
            </a:r>
            <a:r>
              <a:rPr lang="ru-RU" sz="1600" dirty="0"/>
              <a:t> </a:t>
            </a:r>
            <a:r>
              <a:rPr lang="ru-RU" sz="1600" dirty="0" err="1"/>
              <a:t>құнды</a:t>
            </a:r>
            <a:r>
              <a:rPr lang="ru-RU" sz="1600" dirty="0"/>
              <a:t> </a:t>
            </a:r>
            <a:r>
              <a:rPr lang="ru-RU" sz="1600" dirty="0" err="1"/>
              <a:t>тұтынуға</a:t>
            </a:r>
            <a:r>
              <a:rPr lang="ru-RU" sz="1600" dirty="0"/>
              <a:t> </a:t>
            </a:r>
            <a:r>
              <a:rPr lang="ru-RU" sz="1600" dirty="0" err="1"/>
              <a:t>қызмет</a:t>
            </a:r>
            <a:r>
              <a:rPr lang="ru-RU" sz="1600" dirty="0"/>
              <a:t> </a:t>
            </a:r>
            <a:r>
              <a:rPr lang="ru-RU" sz="1600" dirty="0" err="1"/>
              <a:t>ететін</a:t>
            </a:r>
            <a:r>
              <a:rPr lang="ru-RU" sz="1600" dirty="0"/>
              <a:t> </a:t>
            </a:r>
            <a:r>
              <a:rPr lang="ru-RU" sz="1600" dirty="0" err="1"/>
              <a:t>өндірістік</a:t>
            </a:r>
            <a:r>
              <a:rPr lang="ru-RU" sz="1600" dirty="0"/>
              <a:t> </a:t>
            </a:r>
            <a:r>
              <a:rPr lang="ru-RU" sz="1600" dirty="0" err="1"/>
              <a:t>емес</a:t>
            </a:r>
            <a:r>
              <a:rPr lang="ru-RU" sz="1600" dirty="0"/>
              <a:t> сфера </a:t>
            </a:r>
            <a:r>
              <a:rPr lang="ru-RU" sz="1600" dirty="0" err="1"/>
              <a:t>қаржысынан</a:t>
            </a:r>
            <a:r>
              <a:rPr lang="ru-RU" sz="1600" dirty="0"/>
              <a:t> </a:t>
            </a:r>
            <a:r>
              <a:rPr lang="ru-RU" sz="1600" dirty="0" err="1"/>
              <a:t>мемлекеттік</a:t>
            </a:r>
            <a:r>
              <a:rPr lang="ru-RU" sz="1600" dirty="0"/>
              <a:t> </a:t>
            </a:r>
            <a:r>
              <a:rPr lang="ru-RU" sz="1600" dirty="0" err="1"/>
              <a:t>бюджеттің</a:t>
            </a:r>
            <a:r>
              <a:rPr lang="ru-RU" sz="1600" dirty="0"/>
              <a:t> </a:t>
            </a:r>
            <a:r>
              <a:rPr lang="ru-RU" sz="1600" dirty="0" err="1"/>
              <a:t>айырмашылығы</a:t>
            </a:r>
            <a:r>
              <a:rPr lang="ru-RU" sz="1600" dirty="0"/>
              <a:t> </a:t>
            </a:r>
            <a:r>
              <a:rPr lang="ru-RU" sz="1600" dirty="0" err="1"/>
              <a:t>ол</a:t>
            </a:r>
            <a:r>
              <a:rPr lang="ru-RU" sz="1600" dirty="0"/>
              <a:t> </a:t>
            </a:r>
            <a:r>
              <a:rPr lang="ru-RU" sz="1600" dirty="0" err="1"/>
              <a:t>ұлттық</a:t>
            </a:r>
            <a:r>
              <a:rPr lang="ru-RU" sz="1600" dirty="0"/>
              <a:t> </a:t>
            </a:r>
            <a:r>
              <a:rPr lang="ru-RU" sz="1600" dirty="0" err="1"/>
              <a:t>шаруашылықтың</a:t>
            </a:r>
            <a:r>
              <a:rPr lang="ru-RU" sz="1600" dirty="0"/>
              <a:t> </a:t>
            </a:r>
            <a:r>
              <a:rPr lang="ru-RU" sz="1600" dirty="0" err="1"/>
              <a:t>салалары</a:t>
            </a:r>
            <a:r>
              <a:rPr lang="ru-RU" sz="1600" dirty="0"/>
              <a:t>, </a:t>
            </a:r>
            <a:r>
              <a:rPr lang="ru-RU" sz="1600" dirty="0" err="1"/>
              <a:t>аумақтар</a:t>
            </a:r>
            <a:r>
              <a:rPr lang="ru-RU" sz="1600" dirty="0"/>
              <a:t>, </a:t>
            </a:r>
            <a:r>
              <a:rPr lang="ru-RU" sz="1600" dirty="0" err="1"/>
              <a:t>экономиканың</a:t>
            </a:r>
            <a:r>
              <a:rPr lang="ru-RU" sz="1600" dirty="0"/>
              <a:t> </a:t>
            </a:r>
            <a:r>
              <a:rPr lang="ru-RU" sz="1600" dirty="0" err="1"/>
              <a:t>секторлары</a:t>
            </a:r>
            <a:r>
              <a:rPr lang="ru-RU" sz="1600" dirty="0"/>
              <a:t>, </a:t>
            </a:r>
            <a:r>
              <a:rPr lang="ru-RU" sz="1600" dirty="0" err="1"/>
              <a:t>қоғамдық</a:t>
            </a:r>
            <a:r>
              <a:rPr lang="ru-RU" sz="1600" dirty="0"/>
              <a:t> </a:t>
            </a:r>
            <a:r>
              <a:rPr lang="ru-RU" sz="1600" dirty="0" err="1"/>
              <a:t>қызметтің</a:t>
            </a:r>
            <a:r>
              <a:rPr lang="ru-RU" sz="1600" dirty="0"/>
              <a:t> </a:t>
            </a:r>
            <a:r>
              <a:rPr lang="ru-RU" sz="1600" dirty="0" err="1"/>
              <a:t>сфералары</a:t>
            </a:r>
            <a:r>
              <a:rPr lang="ru-RU" sz="1600" dirty="0"/>
              <a:t> </a:t>
            </a:r>
            <a:r>
              <a:rPr lang="ru-RU" sz="1600" dirty="0" err="1"/>
              <a:t>арасында</a:t>
            </a:r>
            <a:r>
              <a:rPr lang="ru-RU" sz="1600" dirty="0"/>
              <a:t> </a:t>
            </a:r>
            <a:r>
              <a:rPr lang="ru-RU" sz="1600" dirty="0" err="1"/>
              <a:t>құнды</a:t>
            </a:r>
            <a:r>
              <a:rPr lang="ru-RU" sz="1600" dirty="0"/>
              <a:t> </a:t>
            </a:r>
            <a:r>
              <a:rPr lang="ru-RU" sz="1600" dirty="0" err="1"/>
              <a:t>қайта</a:t>
            </a:r>
            <a:r>
              <a:rPr lang="ru-RU" sz="1600" dirty="0"/>
              <a:t> </a:t>
            </a:r>
            <a:r>
              <a:rPr lang="ru-RU" sz="1600" dirty="0" err="1"/>
              <a:t>бөлуге</a:t>
            </a:r>
            <a:r>
              <a:rPr lang="ru-RU" sz="1600" dirty="0"/>
              <a:t> </a:t>
            </a:r>
            <a:r>
              <a:rPr lang="ru-RU" sz="1600" dirty="0" err="1"/>
              <a:t>арналған</a:t>
            </a:r>
            <a:r>
              <a:rPr lang="ru-RU" sz="1600" dirty="0"/>
              <a:t>; </a:t>
            </a:r>
            <a:endParaRPr lang="ru-RU" sz="1600" dirty="0" smtClean="0"/>
          </a:p>
          <a:p>
            <a:r>
              <a:rPr lang="ru-RU" sz="1600" dirty="0" smtClean="0"/>
              <a:t>3</a:t>
            </a:r>
            <a:r>
              <a:rPr lang="ru-RU" sz="1600" dirty="0"/>
              <a:t>) </a:t>
            </a:r>
            <a:r>
              <a:rPr lang="ru-RU" sz="1600" dirty="0" err="1"/>
              <a:t>қоғамдық</a:t>
            </a:r>
            <a:r>
              <a:rPr lang="ru-RU" sz="1600" dirty="0"/>
              <a:t> </a:t>
            </a:r>
            <a:r>
              <a:rPr lang="ru-RU" sz="1600" dirty="0" err="1"/>
              <a:t>өнімдің</a:t>
            </a:r>
            <a:r>
              <a:rPr lang="ru-RU" sz="1600" dirty="0"/>
              <a:t> </a:t>
            </a:r>
            <a:r>
              <a:rPr lang="ru-RU" sz="1600" dirty="0" err="1"/>
              <a:t>оның</a:t>
            </a:r>
            <a:r>
              <a:rPr lang="ru-RU" sz="1600" dirty="0"/>
              <a:t> </a:t>
            </a:r>
            <a:r>
              <a:rPr lang="ru-RU" sz="1600" dirty="0" err="1"/>
              <a:t>тауар</a:t>
            </a:r>
            <a:r>
              <a:rPr lang="ru-RU" sz="1600" dirty="0"/>
              <a:t> </a:t>
            </a:r>
            <a:r>
              <a:rPr lang="ru-RU" sz="1600" dirty="0" err="1"/>
              <a:t>нысанындағы</a:t>
            </a:r>
            <a:r>
              <a:rPr lang="ru-RU" sz="1600" dirty="0"/>
              <a:t> </a:t>
            </a:r>
            <a:r>
              <a:rPr lang="ru-RU" sz="1600" dirty="0" err="1"/>
              <a:t>қозғалысымен</a:t>
            </a:r>
            <a:r>
              <a:rPr lang="ru-RU" sz="1600" dirty="0"/>
              <a:t> </a:t>
            </a:r>
            <a:r>
              <a:rPr lang="ru-RU" sz="1600" dirty="0" err="1"/>
              <a:t>тікелей</a:t>
            </a:r>
            <a:r>
              <a:rPr lang="ru-RU" sz="1600" dirty="0"/>
              <a:t> </a:t>
            </a:r>
            <a:r>
              <a:rPr lang="ru-RU" sz="1600" dirty="0" err="1"/>
              <a:t>байланысты</a:t>
            </a:r>
            <a:r>
              <a:rPr lang="ru-RU" sz="1600" dirty="0"/>
              <a:t> </a:t>
            </a:r>
            <a:r>
              <a:rPr lang="ru-RU" sz="1600" dirty="0" err="1"/>
              <a:t>емес</a:t>
            </a:r>
            <a:r>
              <a:rPr lang="ru-RU" sz="1600" dirty="0"/>
              <a:t> </a:t>
            </a:r>
            <a:r>
              <a:rPr lang="ru-RU" sz="1600" dirty="0" err="1"/>
              <a:t>құнды</a:t>
            </a:r>
            <a:r>
              <a:rPr lang="ru-RU" sz="1600" dirty="0"/>
              <a:t> </a:t>
            </a:r>
            <a:r>
              <a:rPr lang="ru-RU" sz="1600" dirty="0" err="1"/>
              <a:t>бөліністің</a:t>
            </a:r>
            <a:r>
              <a:rPr lang="ru-RU" sz="1600" dirty="0"/>
              <a:t> </a:t>
            </a:r>
            <a:r>
              <a:rPr lang="ru-RU" sz="1600" dirty="0" err="1"/>
              <a:t>стадиясын</a:t>
            </a:r>
            <a:r>
              <a:rPr lang="ru-RU" sz="1600" dirty="0"/>
              <a:t> </a:t>
            </a:r>
            <a:r>
              <a:rPr lang="ru-RU" sz="1600" dirty="0" err="1"/>
              <a:t>білдіреді</a:t>
            </a:r>
            <a:r>
              <a:rPr lang="ru-RU" sz="1600" dirty="0"/>
              <a:t> </a:t>
            </a:r>
            <a:r>
              <a:rPr lang="ru-RU" sz="1600" dirty="0" err="1"/>
              <a:t>және</a:t>
            </a:r>
            <a:r>
              <a:rPr lang="ru-RU" sz="1600" dirty="0"/>
              <a:t> </a:t>
            </a:r>
            <a:r>
              <a:rPr lang="ru-RU" sz="1600" dirty="0" err="1"/>
              <a:t>одан</a:t>
            </a:r>
            <a:r>
              <a:rPr lang="ru-RU" sz="1600" dirty="0"/>
              <a:t> </a:t>
            </a:r>
            <a:r>
              <a:rPr lang="ru-RU" sz="1600" dirty="0" err="1"/>
              <a:t>белгілі</a:t>
            </a:r>
            <a:r>
              <a:rPr lang="ru-RU" sz="1600" dirty="0"/>
              <a:t> </a:t>
            </a:r>
            <a:r>
              <a:rPr lang="ru-RU" sz="1600" dirty="0" err="1"/>
              <a:t>үзілісте</a:t>
            </a:r>
            <a:r>
              <a:rPr lang="ru-RU" sz="1600" dirty="0"/>
              <a:t> </a:t>
            </a:r>
            <a:r>
              <a:rPr lang="ru-RU" sz="1600" dirty="0" err="1"/>
              <a:t>жүзеге</a:t>
            </a:r>
            <a:r>
              <a:rPr lang="ru-RU" sz="1600" dirty="0"/>
              <a:t> </a:t>
            </a:r>
            <a:r>
              <a:rPr lang="ru-RU" sz="1600" dirty="0" err="1"/>
              <a:t>асырылады</a:t>
            </a:r>
            <a:r>
              <a:rPr lang="ru-RU" sz="1600" dirty="0"/>
              <a:t>, ал </a:t>
            </a:r>
            <a:r>
              <a:rPr lang="ru-RU" sz="1600" dirty="0" err="1"/>
              <a:t>қаржы</a:t>
            </a:r>
            <a:r>
              <a:rPr lang="ru-RU" sz="1600" dirty="0"/>
              <a:t> </a:t>
            </a:r>
            <a:r>
              <a:rPr lang="ru-RU" sz="1600" dirty="0" err="1"/>
              <a:t>қатынастары</a:t>
            </a:r>
            <a:r>
              <a:rPr lang="ru-RU" sz="1600" dirty="0"/>
              <a:t> </a:t>
            </a:r>
            <a:r>
              <a:rPr lang="ru-RU" sz="1600" dirty="0" err="1"/>
              <a:t>материалдық</a:t>
            </a:r>
            <a:r>
              <a:rPr lang="ru-RU" sz="1600" dirty="0"/>
              <a:t> </a:t>
            </a:r>
            <a:r>
              <a:rPr lang="ru-RU" sz="1600" dirty="0" err="1"/>
              <a:t>өндірісте</a:t>
            </a:r>
            <a:r>
              <a:rPr lang="ru-RU" sz="1600" dirty="0"/>
              <a:t> де, </a:t>
            </a:r>
            <a:r>
              <a:rPr lang="ru-RU" sz="1600" dirty="0" err="1"/>
              <a:t>өндірістік</a:t>
            </a:r>
            <a:r>
              <a:rPr lang="ru-RU" sz="1600" dirty="0"/>
              <a:t> </a:t>
            </a:r>
            <a:r>
              <a:rPr lang="ru-RU" sz="1600" dirty="0" err="1"/>
              <a:t>емес</a:t>
            </a:r>
            <a:r>
              <a:rPr lang="ru-RU" sz="1600" dirty="0"/>
              <a:t> </a:t>
            </a:r>
            <a:r>
              <a:rPr lang="ru-RU" sz="1600" dirty="0" err="1"/>
              <a:t>сферада</a:t>
            </a:r>
            <a:r>
              <a:rPr lang="ru-RU" sz="1600" dirty="0"/>
              <a:t> да </a:t>
            </a:r>
            <a:r>
              <a:rPr lang="ru-RU" sz="1600" dirty="0" err="1"/>
              <a:t>тауар-ақша</a:t>
            </a:r>
            <a:r>
              <a:rPr lang="ru-RU" sz="1600" dirty="0"/>
              <a:t> </a:t>
            </a:r>
            <a:r>
              <a:rPr lang="ru-RU" sz="1600" dirty="0" err="1"/>
              <a:t>қатынастарымен</a:t>
            </a:r>
            <a:r>
              <a:rPr lang="ru-RU" sz="1600" dirty="0"/>
              <a:t> </a:t>
            </a:r>
            <a:r>
              <a:rPr lang="ru-RU" sz="1600" dirty="0" err="1"/>
              <a:t>тығыз</a:t>
            </a:r>
            <a:r>
              <a:rPr lang="ru-RU" sz="1600" dirty="0"/>
              <a:t> </a:t>
            </a:r>
            <a:r>
              <a:rPr lang="ru-RU" sz="1600" dirty="0" err="1"/>
              <a:t>тоқайласып</a:t>
            </a:r>
            <a:r>
              <a:rPr lang="ru-RU" sz="1600" dirty="0"/>
              <a:t> </a:t>
            </a:r>
            <a:r>
              <a:rPr lang="ru-RU" sz="1600" dirty="0" err="1"/>
              <a:t>жатады</a:t>
            </a:r>
            <a:r>
              <a:rPr lang="ru-RU" sz="1600" dirty="0"/>
              <a:t>. </a:t>
            </a:r>
            <a:r>
              <a:rPr lang="ru-RU" sz="1600" dirty="0" err="1"/>
              <a:t>Мемлекеттік</a:t>
            </a:r>
            <a:r>
              <a:rPr lang="ru-RU" sz="1600" dirty="0"/>
              <a:t> бюджет, </a:t>
            </a:r>
            <a:r>
              <a:rPr lang="ru-RU" sz="1600" dirty="0" err="1"/>
              <a:t>кез</a:t>
            </a:r>
            <a:r>
              <a:rPr lang="ru-RU" sz="1600" dirty="0"/>
              <a:t> </a:t>
            </a:r>
            <a:r>
              <a:rPr lang="ru-RU" sz="1600" dirty="0" err="1"/>
              <a:t>келген</a:t>
            </a:r>
            <a:r>
              <a:rPr lang="ru-RU" sz="1600" dirty="0"/>
              <a:t> </a:t>
            </a:r>
            <a:r>
              <a:rPr lang="ru-RU" sz="1600" dirty="0" err="1"/>
              <a:t>басқа</a:t>
            </a:r>
            <a:r>
              <a:rPr lang="ru-RU" sz="1600" dirty="0"/>
              <a:t> </a:t>
            </a:r>
            <a:r>
              <a:rPr lang="ru-RU" sz="1600" dirty="0" err="1"/>
              <a:t>экономикалық</a:t>
            </a:r>
            <a:r>
              <a:rPr lang="ru-RU" sz="1600" dirty="0"/>
              <a:t> категория </a:t>
            </a:r>
            <a:r>
              <a:rPr lang="ru-RU" sz="1600" dirty="0" err="1"/>
              <a:t>сияқты</a:t>
            </a:r>
            <a:r>
              <a:rPr lang="ru-RU" sz="1600" dirty="0"/>
              <a:t>, </a:t>
            </a:r>
            <a:r>
              <a:rPr lang="ru-RU" sz="1600" dirty="0" err="1"/>
              <a:t>өндірістік</a:t>
            </a:r>
            <a:r>
              <a:rPr lang="ru-RU" sz="1600" dirty="0"/>
              <a:t> </a:t>
            </a:r>
            <a:r>
              <a:rPr lang="ru-RU" sz="1600" dirty="0" err="1"/>
              <a:t>қатынастарды</a:t>
            </a:r>
            <a:r>
              <a:rPr lang="ru-RU" sz="1600" dirty="0"/>
              <a:t> </a:t>
            </a:r>
            <a:r>
              <a:rPr lang="ru-RU" sz="1600" dirty="0" err="1"/>
              <a:t>білдіреді</a:t>
            </a:r>
            <a:r>
              <a:rPr lang="ru-RU" sz="1600" dirty="0"/>
              <a:t> </a:t>
            </a:r>
            <a:r>
              <a:rPr lang="ru-RU" sz="1600" dirty="0" err="1"/>
              <a:t>және</a:t>
            </a:r>
            <a:r>
              <a:rPr lang="ru-RU" sz="1600" dirty="0"/>
              <a:t> </a:t>
            </a:r>
            <a:r>
              <a:rPr lang="ru-RU" sz="1600" dirty="0" err="1"/>
              <a:t>оларға</a:t>
            </a:r>
            <a:r>
              <a:rPr lang="ru-RU" sz="1600" dirty="0"/>
              <a:t> </a:t>
            </a:r>
            <a:r>
              <a:rPr lang="ru-RU" sz="1600" dirty="0" err="1"/>
              <a:t>сәйкес</a:t>
            </a:r>
            <a:r>
              <a:rPr lang="ru-RU" sz="1600" dirty="0"/>
              <a:t> </a:t>
            </a:r>
            <a:r>
              <a:rPr lang="ru-RU" sz="1600" dirty="0" err="1"/>
              <a:t>келетін</a:t>
            </a:r>
            <a:r>
              <a:rPr lang="ru-RU" sz="1600" dirty="0"/>
              <a:t> </a:t>
            </a:r>
            <a:r>
              <a:rPr lang="ru-RU" sz="1600" dirty="0" err="1"/>
              <a:t>нақты</a:t>
            </a:r>
            <a:r>
              <a:rPr lang="ru-RU" sz="1600" dirty="0"/>
              <a:t> </a:t>
            </a:r>
            <a:r>
              <a:rPr lang="ru-RU" sz="1600" dirty="0" err="1"/>
              <a:t>материалдық</a:t>
            </a:r>
            <a:r>
              <a:rPr lang="ru-RU" sz="1600" dirty="0"/>
              <a:t> - </a:t>
            </a:r>
            <a:r>
              <a:rPr lang="ru-RU" sz="1600" dirty="0" err="1"/>
              <a:t>заттай</a:t>
            </a:r>
            <a:r>
              <a:rPr lang="ru-RU" sz="1600" dirty="0"/>
              <a:t> </a:t>
            </a:r>
            <a:r>
              <a:rPr lang="ru-RU" sz="1600" dirty="0" err="1"/>
              <a:t>түрінде</a:t>
            </a:r>
            <a:r>
              <a:rPr lang="ru-RU" sz="1600" dirty="0"/>
              <a:t> </a:t>
            </a:r>
            <a:r>
              <a:rPr lang="ru-RU" sz="1600" dirty="0" err="1"/>
              <a:t>болады</a:t>
            </a:r>
            <a:r>
              <a:rPr lang="ru-RU" sz="1600" dirty="0"/>
              <a:t>: бюджет </a:t>
            </a:r>
            <a:r>
              <a:rPr lang="ru-RU" sz="1600" dirty="0" err="1"/>
              <a:t>қатынастары</a:t>
            </a:r>
            <a:r>
              <a:rPr lang="ru-RU" sz="1600" dirty="0"/>
              <a:t> </a:t>
            </a:r>
            <a:r>
              <a:rPr lang="ru-RU" sz="1600" dirty="0" err="1"/>
              <a:t>мемлекеттің</a:t>
            </a:r>
            <a:r>
              <a:rPr lang="ru-RU" sz="1600" dirty="0"/>
              <a:t> </a:t>
            </a:r>
            <a:r>
              <a:rPr lang="ru-RU" sz="1600" dirty="0" err="1"/>
              <a:t>орталықтандырылған</a:t>
            </a:r>
            <a:r>
              <a:rPr lang="ru-RU" sz="1600" dirty="0"/>
              <a:t> </a:t>
            </a:r>
            <a:r>
              <a:rPr lang="ru-RU" sz="1600" dirty="0" err="1"/>
              <a:t>ақша</a:t>
            </a:r>
            <a:r>
              <a:rPr lang="ru-RU" sz="1600" dirty="0"/>
              <a:t> </a:t>
            </a:r>
            <a:r>
              <a:rPr lang="ru-RU" sz="1600" dirty="0" err="1"/>
              <a:t>қорында</a:t>
            </a:r>
            <a:r>
              <a:rPr lang="ru-RU" sz="1600" dirty="0"/>
              <a:t> – </a:t>
            </a:r>
            <a:r>
              <a:rPr lang="ru-RU" sz="1600" dirty="0" err="1"/>
              <a:t>бюджеттік</a:t>
            </a:r>
            <a:r>
              <a:rPr lang="ru-RU" sz="1600" dirty="0"/>
              <a:t> </a:t>
            </a:r>
            <a:r>
              <a:rPr lang="ru-RU" sz="1600" dirty="0" err="1"/>
              <a:t>қорында</a:t>
            </a:r>
            <a:r>
              <a:rPr lang="ru-RU" sz="1600" dirty="0"/>
              <a:t> </a:t>
            </a:r>
            <a:r>
              <a:rPr lang="ru-RU" sz="1600" dirty="0" err="1"/>
              <a:t>затталынады</a:t>
            </a:r>
            <a:r>
              <a:rPr lang="ru-RU" sz="1600" dirty="0"/>
              <a:t>. </a:t>
            </a:r>
            <a:r>
              <a:rPr lang="ru-RU" sz="1600" dirty="0" err="1"/>
              <a:t>Мемлекеттің</a:t>
            </a:r>
            <a:r>
              <a:rPr lang="ru-RU" sz="1600" dirty="0"/>
              <a:t> </a:t>
            </a:r>
            <a:r>
              <a:rPr lang="ru-RU" sz="1600" dirty="0" err="1"/>
              <a:t>бюджеттің</a:t>
            </a:r>
            <a:r>
              <a:rPr lang="ru-RU" sz="1600" dirty="0"/>
              <a:t> сан </a:t>
            </a:r>
            <a:r>
              <a:rPr lang="ru-RU" sz="1600" dirty="0" err="1"/>
              <a:t>қырлы</a:t>
            </a:r>
            <a:r>
              <a:rPr lang="ru-RU" sz="1600" dirty="0"/>
              <a:t> </a:t>
            </a:r>
            <a:r>
              <a:rPr lang="ru-RU" sz="1600" dirty="0" err="1"/>
              <a:t>маңызын</a:t>
            </a:r>
            <a:r>
              <a:rPr lang="ru-RU" sz="1600" dirty="0"/>
              <a:t> </a:t>
            </a:r>
            <a:r>
              <a:rPr lang="ru-RU" sz="1600" dirty="0" err="1"/>
              <a:t>ескере</a:t>
            </a:r>
            <a:r>
              <a:rPr lang="ru-RU" sz="1600" dirty="0"/>
              <a:t> </a:t>
            </a:r>
            <a:r>
              <a:rPr lang="ru-RU" sz="1600" dirty="0" err="1"/>
              <a:t>отырып</a:t>
            </a:r>
            <a:r>
              <a:rPr lang="ru-RU" sz="1600" dirty="0"/>
              <a:t>, оны тек </a:t>
            </a:r>
            <a:r>
              <a:rPr lang="ru-RU" sz="1600" dirty="0" err="1"/>
              <a:t>экономикалық</a:t>
            </a:r>
            <a:r>
              <a:rPr lang="ru-RU" sz="1600" dirty="0"/>
              <a:t> категория </a:t>
            </a:r>
            <a:r>
              <a:rPr lang="ru-RU" sz="1600" dirty="0" err="1"/>
              <a:t>және</a:t>
            </a:r>
            <a:r>
              <a:rPr lang="ru-RU" sz="1600" dirty="0"/>
              <a:t> </a:t>
            </a:r>
            <a:r>
              <a:rPr lang="ru-RU" sz="1600" dirty="0" err="1"/>
              <a:t>мемлекеттің</a:t>
            </a:r>
            <a:r>
              <a:rPr lang="ru-RU" sz="1600" dirty="0"/>
              <a:t> </a:t>
            </a:r>
            <a:r>
              <a:rPr lang="ru-RU" sz="1600" dirty="0" err="1"/>
              <a:t>орталықтандырылған</a:t>
            </a:r>
            <a:r>
              <a:rPr lang="ru-RU" sz="1600" dirty="0"/>
              <a:t> </a:t>
            </a:r>
            <a:r>
              <a:rPr lang="ru-RU" sz="1600" dirty="0" err="1"/>
              <a:t>ақша</a:t>
            </a:r>
            <a:r>
              <a:rPr lang="ru-RU" sz="1600" dirty="0"/>
              <a:t> </a:t>
            </a:r>
            <a:r>
              <a:rPr lang="ru-RU" sz="1600" dirty="0" err="1"/>
              <a:t>қоры</a:t>
            </a:r>
            <a:r>
              <a:rPr lang="ru-RU" sz="1600" dirty="0"/>
              <a:t> </a:t>
            </a:r>
            <a:r>
              <a:rPr lang="ru-RU" sz="1600" dirty="0" err="1"/>
              <a:t>ретінде</a:t>
            </a:r>
            <a:r>
              <a:rPr lang="ru-RU" sz="1600" dirty="0"/>
              <a:t> </a:t>
            </a:r>
            <a:r>
              <a:rPr lang="ru-RU" sz="1600" dirty="0" err="1"/>
              <a:t>ғана</a:t>
            </a:r>
            <a:r>
              <a:rPr lang="ru-RU" sz="1600" dirty="0"/>
              <a:t> </a:t>
            </a:r>
            <a:r>
              <a:rPr lang="ru-RU" sz="1600" dirty="0" err="1"/>
              <a:t>емес</a:t>
            </a:r>
            <a:r>
              <a:rPr lang="ru-RU" sz="1600" dirty="0"/>
              <a:t>, </a:t>
            </a:r>
            <a:r>
              <a:rPr lang="ru-RU" sz="1600" dirty="0" err="1"/>
              <a:t>сонымен</a:t>
            </a:r>
            <a:r>
              <a:rPr lang="ru-RU" sz="1600" dirty="0"/>
              <a:t> </a:t>
            </a:r>
            <a:r>
              <a:rPr lang="ru-RU" sz="1600" dirty="0" err="1"/>
              <a:t>бірге</a:t>
            </a:r>
            <a:r>
              <a:rPr lang="ru-RU" sz="1600" dirty="0"/>
              <a:t> </a:t>
            </a:r>
            <a:r>
              <a:rPr lang="ru-RU" sz="1600" dirty="0" err="1"/>
              <a:t>негізгі</a:t>
            </a:r>
            <a:r>
              <a:rPr lang="ru-RU" sz="1600" dirty="0"/>
              <a:t> </a:t>
            </a:r>
            <a:r>
              <a:rPr lang="ru-RU" sz="1600" dirty="0" err="1"/>
              <a:t>қаржы</a:t>
            </a:r>
            <a:r>
              <a:rPr lang="ru-RU" sz="1600" dirty="0"/>
              <a:t> </a:t>
            </a:r>
            <a:r>
              <a:rPr lang="ru-RU" sz="1600" dirty="0" err="1"/>
              <a:t>жоспары</a:t>
            </a:r>
            <a:r>
              <a:rPr lang="ru-RU" sz="1600" dirty="0"/>
              <a:t>, </a:t>
            </a:r>
            <a:r>
              <a:rPr lang="ru-RU" sz="1600" dirty="0" err="1"/>
              <a:t>әлеуметтік-экономикалық</a:t>
            </a:r>
            <a:r>
              <a:rPr lang="ru-RU" sz="1600" dirty="0"/>
              <a:t> </a:t>
            </a:r>
            <a:r>
              <a:rPr lang="ru-RU" sz="1600" dirty="0" err="1"/>
              <a:t>процестерді</a:t>
            </a:r>
            <a:r>
              <a:rPr lang="ru-RU" sz="1600" dirty="0"/>
              <a:t> </a:t>
            </a:r>
            <a:r>
              <a:rPr lang="ru-RU" sz="1600" dirty="0" err="1"/>
              <a:t>реттеу</a:t>
            </a:r>
            <a:r>
              <a:rPr lang="ru-RU" sz="1600" dirty="0"/>
              <a:t> </a:t>
            </a:r>
            <a:r>
              <a:rPr lang="ru-RU" sz="1600" dirty="0" err="1"/>
              <a:t>механизмінің</a:t>
            </a:r>
            <a:r>
              <a:rPr lang="ru-RU" sz="1600" dirty="0"/>
              <a:t> </a:t>
            </a:r>
            <a:r>
              <a:rPr lang="ru-RU" sz="1600" dirty="0" err="1"/>
              <a:t>жиынтық</a:t>
            </a:r>
            <a:r>
              <a:rPr lang="ru-RU" sz="1600" dirty="0"/>
              <a:t> </a:t>
            </a:r>
            <a:r>
              <a:rPr lang="ru-RU" sz="1600" dirty="0" err="1"/>
              <a:t>ұғымы</a:t>
            </a:r>
            <a:r>
              <a:rPr lang="ru-RU" sz="1600" dirty="0"/>
              <a:t> </a:t>
            </a:r>
            <a:r>
              <a:rPr lang="ru-RU" sz="1600" dirty="0" err="1"/>
              <a:t>ретінде</a:t>
            </a:r>
            <a:r>
              <a:rPr lang="ru-RU" sz="1600" dirty="0"/>
              <a:t> </a:t>
            </a:r>
            <a:r>
              <a:rPr lang="ru-RU" sz="1600" dirty="0" err="1"/>
              <a:t>қарауға</a:t>
            </a:r>
            <a:r>
              <a:rPr lang="ru-RU" sz="1600" dirty="0"/>
              <a:t> </a:t>
            </a:r>
            <a:r>
              <a:rPr lang="ru-RU" sz="1600" dirty="0" err="1"/>
              <a:t>болады</a:t>
            </a:r>
            <a:r>
              <a:rPr lang="ru-RU" sz="1600" dirty="0"/>
              <a:t>. </a:t>
            </a:r>
            <a:r>
              <a:rPr lang="ru-RU" sz="1600" dirty="0" err="1"/>
              <a:t>Мәселен</a:t>
            </a:r>
            <a:r>
              <a:rPr lang="ru-RU" sz="1600" dirty="0"/>
              <a:t>, </a:t>
            </a:r>
            <a:r>
              <a:rPr lang="ru-RU" sz="1600" dirty="0" err="1"/>
              <a:t>мемлекеттің</a:t>
            </a:r>
            <a:r>
              <a:rPr lang="ru-RU" sz="1600" dirty="0"/>
              <a:t> </a:t>
            </a:r>
            <a:r>
              <a:rPr lang="ru-RU" sz="1600" dirty="0" err="1"/>
              <a:t>бюджетте</a:t>
            </a:r>
            <a:r>
              <a:rPr lang="ru-RU" sz="1600" dirty="0"/>
              <a:t> </a:t>
            </a:r>
            <a:r>
              <a:rPr lang="ru-RU" sz="1600" dirty="0" err="1"/>
              <a:t>қоғамдағы</a:t>
            </a:r>
            <a:r>
              <a:rPr lang="ru-RU" sz="1600" dirty="0"/>
              <a:t> </a:t>
            </a:r>
            <a:r>
              <a:rPr lang="ru-RU" sz="1600" dirty="0" err="1"/>
              <a:t>барлық</a:t>
            </a:r>
            <a:r>
              <a:rPr lang="ru-RU" sz="1600" dirty="0"/>
              <a:t> </a:t>
            </a:r>
            <a:r>
              <a:rPr lang="ru-RU" sz="1600" dirty="0" err="1"/>
              <a:t>экономикалық</a:t>
            </a:r>
            <a:r>
              <a:rPr lang="ru-RU" sz="1600" dirty="0"/>
              <a:t> </a:t>
            </a:r>
            <a:r>
              <a:rPr lang="ru-RU" sz="1600" dirty="0" err="1"/>
              <a:t>процестер</a:t>
            </a:r>
            <a:r>
              <a:rPr lang="ru-RU" sz="1600" dirty="0"/>
              <a:t> </a:t>
            </a:r>
            <a:r>
              <a:rPr lang="ru-RU" sz="1600" dirty="0" err="1"/>
              <a:t>бейнеленетіндіктен</a:t>
            </a:r>
            <a:r>
              <a:rPr lang="ru-RU" sz="1600" dirty="0"/>
              <a:t>, </a:t>
            </a:r>
            <a:r>
              <a:rPr lang="ru-RU" sz="1600" dirty="0" err="1"/>
              <a:t>сондай-ақ</a:t>
            </a:r>
            <a:r>
              <a:rPr lang="ru-RU" sz="1600" dirty="0"/>
              <a:t> </a:t>
            </a:r>
            <a:r>
              <a:rPr lang="ru-RU" sz="1600" dirty="0" err="1"/>
              <a:t>барлық</a:t>
            </a:r>
            <a:r>
              <a:rPr lang="ru-RU" sz="1600" dirty="0"/>
              <a:t> </a:t>
            </a:r>
            <a:r>
              <a:rPr lang="ru-RU" sz="1600" dirty="0" err="1"/>
              <a:t>негізгі</a:t>
            </a:r>
            <a:r>
              <a:rPr lang="ru-RU" sz="1600" dirty="0"/>
              <a:t> </a:t>
            </a:r>
            <a:r>
              <a:rPr lang="ru-RU" sz="1600" dirty="0" err="1"/>
              <a:t>қаржы</a:t>
            </a:r>
            <a:r>
              <a:rPr lang="ru-RU" sz="1600" dirty="0"/>
              <a:t> </a:t>
            </a:r>
            <a:r>
              <a:rPr lang="ru-RU" sz="1600" dirty="0" err="1"/>
              <a:t>институттары</a:t>
            </a:r>
            <a:r>
              <a:rPr lang="ru-RU" sz="1600" dirty="0"/>
              <a:t> – </a:t>
            </a:r>
            <a:r>
              <a:rPr lang="ru-RU" sz="1600" dirty="0" err="1"/>
              <a:t>салықтар</a:t>
            </a:r>
            <a:r>
              <a:rPr lang="ru-RU" sz="1600" dirty="0"/>
              <a:t>, </a:t>
            </a:r>
            <a:r>
              <a:rPr lang="ru-RU" sz="1600" dirty="0" err="1"/>
              <a:t>мемлекеттің</a:t>
            </a:r>
            <a:r>
              <a:rPr lang="ru-RU" sz="1600" dirty="0"/>
              <a:t> </a:t>
            </a:r>
            <a:r>
              <a:rPr lang="ru-RU" sz="1600" dirty="0" err="1"/>
              <a:t>шығыстары</a:t>
            </a:r>
            <a:r>
              <a:rPr lang="ru-RU" sz="1600" dirty="0"/>
              <a:t>, </a:t>
            </a:r>
            <a:r>
              <a:rPr lang="ru-RU" sz="1600" dirty="0" err="1"/>
              <a:t>мемлекеттік</a:t>
            </a:r>
            <a:r>
              <a:rPr lang="ru-RU" sz="1600" dirty="0"/>
              <a:t> кредит, </a:t>
            </a:r>
            <a:r>
              <a:rPr lang="ru-RU" sz="1600" dirty="0" err="1"/>
              <a:t>мемлекеттік</a:t>
            </a:r>
            <a:r>
              <a:rPr lang="ru-RU" sz="1600" dirty="0"/>
              <a:t> </a:t>
            </a:r>
            <a:r>
              <a:rPr lang="ru-RU" sz="1600" dirty="0" err="1"/>
              <a:t>қарыздар</a:t>
            </a:r>
            <a:r>
              <a:rPr lang="ru-RU" sz="1600" dirty="0"/>
              <a:t> </a:t>
            </a:r>
            <a:r>
              <a:rPr lang="ru-RU" sz="1600" dirty="0" err="1"/>
              <a:t>және</a:t>
            </a:r>
            <a:r>
              <a:rPr lang="ru-RU" sz="1600" dirty="0"/>
              <a:t> </a:t>
            </a:r>
            <a:r>
              <a:rPr lang="ru-RU" sz="1600" dirty="0" err="1"/>
              <a:t>т.б</a:t>
            </a:r>
            <a:r>
              <a:rPr lang="ru-RU" sz="1600" dirty="0"/>
              <a:t>. </a:t>
            </a:r>
            <a:r>
              <a:rPr lang="ru-RU" sz="1600" dirty="0" err="1"/>
              <a:t>өзінің</a:t>
            </a:r>
            <a:r>
              <a:rPr lang="ru-RU" sz="1600" dirty="0"/>
              <a:t> </a:t>
            </a:r>
            <a:r>
              <a:rPr lang="ru-RU" sz="1600" dirty="0" err="1"/>
              <a:t>шоғырланған</a:t>
            </a:r>
            <a:r>
              <a:rPr lang="ru-RU" sz="1600" dirty="0"/>
              <a:t> </a:t>
            </a:r>
            <a:r>
              <a:rPr lang="ru-RU" sz="1600" dirty="0" err="1"/>
              <a:t>көрінісін</a:t>
            </a:r>
            <a:r>
              <a:rPr lang="ru-RU" sz="1600" dirty="0"/>
              <a:t> </a:t>
            </a:r>
            <a:r>
              <a:rPr lang="ru-RU" sz="1600" dirty="0" err="1"/>
              <a:t>табатындықтан</a:t>
            </a:r>
            <a:r>
              <a:rPr lang="ru-RU" sz="1600" dirty="0"/>
              <a:t> бюджет </a:t>
            </a:r>
            <a:r>
              <a:rPr lang="ru-RU" sz="1600" dirty="0" err="1"/>
              <a:t>мемлекеттің</a:t>
            </a:r>
            <a:r>
              <a:rPr lang="ru-RU" sz="1600" dirty="0"/>
              <a:t> </a:t>
            </a:r>
            <a:r>
              <a:rPr lang="ru-RU" sz="1600" dirty="0" err="1"/>
              <a:t>негізгі</a:t>
            </a:r>
            <a:r>
              <a:rPr lang="ru-RU" sz="1600" dirty="0"/>
              <a:t> </a:t>
            </a:r>
            <a:r>
              <a:rPr lang="ru-RU" sz="1600" dirty="0" err="1"/>
              <a:t>қаржы</a:t>
            </a:r>
            <a:r>
              <a:rPr lang="ru-RU" sz="1600" dirty="0"/>
              <a:t> </a:t>
            </a:r>
            <a:r>
              <a:rPr lang="ru-RU" sz="1600" dirty="0" err="1"/>
              <a:t>жоспары</a:t>
            </a:r>
            <a:r>
              <a:rPr lang="ru-RU" sz="1600" dirty="0"/>
              <a:t> </a:t>
            </a:r>
            <a:r>
              <a:rPr lang="ru-RU" sz="1600" dirty="0" err="1"/>
              <a:t>ретінде</a:t>
            </a:r>
            <a:r>
              <a:rPr lang="ru-RU" sz="1600" dirty="0"/>
              <a:t> </a:t>
            </a:r>
            <a:r>
              <a:rPr lang="ru-RU" sz="1600" dirty="0" err="1"/>
              <a:t>сипатталады</a:t>
            </a:r>
            <a:r>
              <a:rPr lang="ru-RU" sz="1600" dirty="0"/>
              <a:t>.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65216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ФИСКАЛДЫҚ САЯСАТ</a:t>
            </a:r>
            <a:br>
              <a:rPr lang="ru-RU" dirty="0"/>
            </a:b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(</a:t>
            </a:r>
            <a:r>
              <a:rPr lang="ru-RU" dirty="0"/>
              <a:t>Фиск – </a:t>
            </a:r>
            <a:r>
              <a:rPr lang="ru-RU" dirty="0" err="1"/>
              <a:t>шетел</a:t>
            </a:r>
            <a:r>
              <a:rPr lang="ru-RU" dirty="0"/>
              <a:t> </a:t>
            </a:r>
            <a:r>
              <a:rPr lang="ru-RU" dirty="0" err="1"/>
              <a:t>сөзінен</a:t>
            </a:r>
            <a:r>
              <a:rPr lang="ru-RU" dirty="0"/>
              <a:t> «</a:t>
            </a:r>
            <a:r>
              <a:rPr lang="ru-RU" dirty="0" err="1"/>
              <a:t>мемлекет</a:t>
            </a:r>
            <a:r>
              <a:rPr lang="ru-RU" dirty="0"/>
              <a:t> </a:t>
            </a:r>
            <a:r>
              <a:rPr lang="ru-RU" dirty="0" err="1"/>
              <a:t>қазынасы</a:t>
            </a:r>
            <a:r>
              <a:rPr lang="ru-RU" dirty="0"/>
              <a:t>» </a:t>
            </a:r>
            <a:r>
              <a:rPr lang="ru-RU" dirty="0" err="1"/>
              <a:t>деген</a:t>
            </a:r>
            <a:r>
              <a:rPr lang="ru-RU" dirty="0"/>
              <a:t> </a:t>
            </a:r>
            <a:r>
              <a:rPr lang="ru-RU" dirty="0" err="1"/>
              <a:t>мағына</a:t>
            </a:r>
            <a:r>
              <a:rPr lang="ru-RU" dirty="0"/>
              <a:t>) –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салық</a:t>
            </a:r>
            <a:r>
              <a:rPr lang="ru-RU" dirty="0"/>
              <a:t> – </a:t>
            </a:r>
            <a:r>
              <a:rPr lang="ru-RU" dirty="0" err="1"/>
              <a:t>бюджеттік</a:t>
            </a:r>
            <a:r>
              <a:rPr lang="ru-RU" dirty="0"/>
              <a:t> </a:t>
            </a:r>
            <a:r>
              <a:rPr lang="ru-RU" dirty="0" err="1"/>
              <a:t>саясат</a:t>
            </a:r>
            <a:r>
              <a:rPr lang="ru-RU" dirty="0"/>
              <a:t>. </a:t>
            </a:r>
            <a:r>
              <a:rPr lang="ru-RU" dirty="0" err="1"/>
              <a:t>Экономиканы</a:t>
            </a:r>
            <a:r>
              <a:rPr lang="ru-RU" dirty="0"/>
              <a:t> </a:t>
            </a:r>
            <a:r>
              <a:rPr lang="ru-RU" dirty="0" err="1"/>
              <a:t>реттеу</a:t>
            </a:r>
            <a:r>
              <a:rPr lang="ru-RU" dirty="0"/>
              <a:t> </a:t>
            </a:r>
            <a:r>
              <a:rPr lang="ru-RU" dirty="0" err="1"/>
              <a:t>мақсатымен</a:t>
            </a:r>
            <a:r>
              <a:rPr lang="ru-RU" dirty="0"/>
              <a:t>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мемлекеттің</a:t>
            </a:r>
            <a:r>
              <a:rPr lang="ru-RU" dirty="0"/>
              <a:t> </a:t>
            </a:r>
            <a:r>
              <a:rPr lang="ru-RU" dirty="0" err="1"/>
              <a:t>бюджетті</a:t>
            </a:r>
            <a:r>
              <a:rPr lang="ru-RU" dirty="0"/>
              <a:t> </a:t>
            </a:r>
            <a:r>
              <a:rPr lang="ru-RU" dirty="0" err="1"/>
              <a:t>табыспен</a:t>
            </a:r>
            <a:r>
              <a:rPr lang="ru-RU" dirty="0"/>
              <a:t> </a:t>
            </a:r>
            <a:r>
              <a:rPr lang="ru-RU" dirty="0" err="1"/>
              <a:t>толтыру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шығындарды</a:t>
            </a:r>
            <a:r>
              <a:rPr lang="ru-RU" dirty="0"/>
              <a:t> </a:t>
            </a:r>
            <a:r>
              <a:rPr lang="ru-RU" dirty="0" err="1"/>
              <a:t>дұрыс</a:t>
            </a:r>
            <a:r>
              <a:rPr lang="ru-RU" dirty="0"/>
              <a:t> </a:t>
            </a:r>
            <a:r>
              <a:rPr lang="ru-RU" dirty="0" err="1"/>
              <a:t>бағытқа</a:t>
            </a:r>
            <a:r>
              <a:rPr lang="ru-RU" dirty="0"/>
              <a:t> </a:t>
            </a:r>
            <a:r>
              <a:rPr lang="ru-RU" dirty="0" err="1"/>
              <a:t>қою</a:t>
            </a:r>
            <a:r>
              <a:rPr lang="ru-RU" dirty="0"/>
              <a:t> </a:t>
            </a:r>
            <a:r>
              <a:rPr lang="ru-RU" dirty="0" err="1"/>
              <a:t>жолдары</a:t>
            </a:r>
            <a:r>
              <a:rPr lang="ru-RU" dirty="0"/>
              <a:t>. </a:t>
            </a:r>
            <a:r>
              <a:rPr lang="ru-RU" dirty="0" err="1"/>
              <a:t>Фискалдық</a:t>
            </a:r>
            <a:r>
              <a:rPr lang="ru-RU" dirty="0"/>
              <a:t> </a:t>
            </a:r>
            <a:r>
              <a:rPr lang="ru-RU" dirty="0" err="1"/>
              <a:t>саясат</a:t>
            </a:r>
            <a:r>
              <a:rPr lang="ru-RU" dirty="0"/>
              <a:t> 2 </a:t>
            </a:r>
            <a:r>
              <a:rPr lang="ru-RU" dirty="0" err="1"/>
              <a:t>типте</a:t>
            </a:r>
            <a:r>
              <a:rPr lang="ru-RU" dirty="0"/>
              <a:t> </a:t>
            </a:r>
            <a:r>
              <a:rPr lang="ru-RU" dirty="0" err="1"/>
              <a:t>қолданылады</a:t>
            </a:r>
            <a:r>
              <a:rPr lang="ru-RU" dirty="0"/>
              <a:t>: </a:t>
            </a:r>
            <a:r>
              <a:rPr lang="ru-RU" dirty="0" err="1"/>
              <a:t>дискрециялық</a:t>
            </a:r>
            <a:r>
              <a:rPr lang="ru-RU" dirty="0"/>
              <a:t> (</a:t>
            </a:r>
            <a:r>
              <a:rPr lang="ru-RU" dirty="0" err="1"/>
              <a:t>активті</a:t>
            </a:r>
            <a:r>
              <a:rPr lang="ru-RU" dirty="0"/>
              <a:t>)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дискрециялық</a:t>
            </a:r>
            <a:r>
              <a:rPr lang="ru-RU" dirty="0"/>
              <a:t> </a:t>
            </a:r>
            <a:r>
              <a:rPr lang="ru-RU" dirty="0" err="1"/>
              <a:t>емес</a:t>
            </a:r>
            <a:r>
              <a:rPr lang="ru-RU" dirty="0"/>
              <a:t> (</a:t>
            </a:r>
            <a:r>
              <a:rPr lang="ru-RU" dirty="0" err="1"/>
              <a:t>автоматты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пассивті</a:t>
            </a:r>
            <a:r>
              <a:rPr lang="ru-RU" dirty="0"/>
              <a:t>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781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9673" y="0"/>
            <a:ext cx="9155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739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335505"/>
            <a:ext cx="10644382" cy="537811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1. </a:t>
            </a:r>
            <a:r>
              <a:rPr lang="ru-RU" dirty="0" err="1" smtClean="0"/>
              <a:t>Дискрециялық</a:t>
            </a:r>
            <a:r>
              <a:rPr lang="ru-RU" dirty="0" smtClean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белсенді</a:t>
            </a:r>
            <a:r>
              <a:rPr lang="ru-RU" dirty="0"/>
              <a:t> </a:t>
            </a:r>
            <a:r>
              <a:rPr lang="ru-RU" dirty="0" err="1"/>
              <a:t>саясат</a:t>
            </a:r>
            <a:r>
              <a:rPr lang="ru-RU" dirty="0"/>
              <a:t>  </a:t>
            </a:r>
            <a:r>
              <a:rPr lang="ru-RU" dirty="0" err="1"/>
              <a:t>жұмыспен</a:t>
            </a:r>
            <a:r>
              <a:rPr lang="ru-RU" dirty="0"/>
              <a:t> </a:t>
            </a:r>
            <a:r>
              <a:rPr lang="ru-RU" dirty="0" err="1"/>
              <a:t>қамту</a:t>
            </a:r>
            <a:r>
              <a:rPr lang="ru-RU" dirty="0"/>
              <a:t> </a:t>
            </a:r>
            <a:r>
              <a:rPr lang="ru-RU" dirty="0" err="1"/>
              <a:t>деңгейін</a:t>
            </a:r>
            <a:r>
              <a:rPr lang="ru-RU" dirty="0"/>
              <a:t>, </a:t>
            </a:r>
            <a:r>
              <a:rPr lang="ru-RU" dirty="0" err="1"/>
              <a:t>өндіріс</a:t>
            </a:r>
            <a:r>
              <a:rPr lang="ru-RU" dirty="0"/>
              <a:t> </a:t>
            </a:r>
            <a:r>
              <a:rPr lang="ru-RU" dirty="0" err="1"/>
              <a:t>көлемін</a:t>
            </a:r>
            <a:r>
              <a:rPr lang="ru-RU" dirty="0"/>
              <a:t>, инфляция </a:t>
            </a:r>
            <a:r>
              <a:rPr lang="ru-RU" dirty="0" err="1"/>
              <a:t>қарқынын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төлем</a:t>
            </a:r>
            <a:r>
              <a:rPr lang="ru-RU" dirty="0"/>
              <a:t> </a:t>
            </a:r>
            <a:r>
              <a:rPr lang="ru-RU" dirty="0" err="1"/>
              <a:t>балансының</a:t>
            </a:r>
            <a:r>
              <a:rPr lang="ru-RU" dirty="0"/>
              <a:t> </a:t>
            </a:r>
            <a:r>
              <a:rPr lang="ru-RU" dirty="0" err="1"/>
              <a:t>жағдайын</a:t>
            </a:r>
            <a:r>
              <a:rPr lang="ru-RU" dirty="0"/>
              <a:t> </a:t>
            </a:r>
            <a:r>
              <a:rPr lang="ru-RU" dirty="0" err="1"/>
              <a:t>өзгертуге</a:t>
            </a:r>
            <a:r>
              <a:rPr lang="ru-RU" dirty="0"/>
              <a:t> </a:t>
            </a:r>
            <a:r>
              <a:rPr lang="ru-RU" dirty="0" err="1"/>
              <a:t>бағытталған</a:t>
            </a:r>
            <a:r>
              <a:rPr lang="ru-RU" dirty="0"/>
              <a:t>, </a:t>
            </a:r>
            <a:r>
              <a:rPr lang="ru-RU" dirty="0" err="1"/>
              <a:t>үкіметтің</a:t>
            </a:r>
            <a:r>
              <a:rPr lang="ru-RU" dirty="0"/>
              <a:t> </a:t>
            </a:r>
            <a:r>
              <a:rPr lang="ru-RU" dirty="0" err="1"/>
              <a:t>арнайы</a:t>
            </a:r>
            <a:r>
              <a:rPr lang="ru-RU" dirty="0"/>
              <a:t> </a:t>
            </a:r>
            <a:r>
              <a:rPr lang="ru-RU" dirty="0" err="1"/>
              <a:t>шешімдері</a:t>
            </a:r>
            <a:r>
              <a:rPr lang="ru-RU" dirty="0"/>
              <a:t> </a:t>
            </a:r>
            <a:r>
              <a:rPr lang="ru-RU" dirty="0" err="1"/>
              <a:t>нәтижесінде</a:t>
            </a:r>
            <a:r>
              <a:rPr lang="ru-RU" dirty="0"/>
              <a:t> </a:t>
            </a:r>
            <a:r>
              <a:rPr lang="ru-RU" dirty="0" err="1"/>
              <a:t>мемлекеттік</a:t>
            </a:r>
            <a:r>
              <a:rPr lang="ru-RU" dirty="0"/>
              <a:t> </a:t>
            </a:r>
            <a:r>
              <a:rPr lang="ru-RU" dirty="0" err="1"/>
              <a:t>бюджеттің</a:t>
            </a:r>
            <a:r>
              <a:rPr lang="ru-RU" dirty="0"/>
              <a:t> </a:t>
            </a:r>
            <a:r>
              <a:rPr lang="ru-RU" dirty="0" err="1"/>
              <a:t>сальдосын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мемлекеттік</a:t>
            </a:r>
            <a:r>
              <a:rPr lang="ru-RU" dirty="0"/>
              <a:t> </a:t>
            </a:r>
            <a:r>
              <a:rPr lang="ru-RU" dirty="0" err="1"/>
              <a:t>шығыстардың</a:t>
            </a:r>
            <a:r>
              <a:rPr lang="ru-RU" dirty="0"/>
              <a:t>, </a:t>
            </a:r>
            <a:r>
              <a:rPr lang="ru-RU" dirty="0" err="1"/>
              <a:t>салықтардың</a:t>
            </a:r>
            <a:r>
              <a:rPr lang="ru-RU" dirty="0"/>
              <a:t> </a:t>
            </a:r>
            <a:r>
              <a:rPr lang="ru-RU" dirty="0" err="1"/>
              <a:t>көлемін</a:t>
            </a:r>
            <a:r>
              <a:rPr lang="ru-RU" dirty="0"/>
              <a:t> </a:t>
            </a:r>
            <a:r>
              <a:rPr lang="ru-RU" dirty="0" err="1"/>
              <a:t>мақсатты</a:t>
            </a:r>
            <a:r>
              <a:rPr lang="ru-RU" dirty="0"/>
              <a:t> </a:t>
            </a:r>
            <a:r>
              <a:rPr lang="ru-RU" dirty="0" err="1"/>
              <a:t>бағытталған</a:t>
            </a:r>
            <a:r>
              <a:rPr lang="ru-RU" dirty="0"/>
              <a:t> </a:t>
            </a:r>
            <a:r>
              <a:rPr lang="ru-RU" dirty="0" err="1"/>
              <a:t>түрде</a:t>
            </a:r>
            <a:r>
              <a:rPr lang="ru-RU" dirty="0"/>
              <a:t> </a:t>
            </a:r>
            <a:r>
              <a:rPr lang="ru-RU" dirty="0" err="1"/>
              <a:t>өзгерту</a:t>
            </a:r>
            <a:r>
              <a:rPr lang="ru-RU" dirty="0"/>
              <a:t>. </a:t>
            </a:r>
            <a:r>
              <a:rPr lang="ru-RU" dirty="0" err="1"/>
              <a:t>Дискрециялық</a:t>
            </a:r>
            <a:r>
              <a:rPr lang="ru-RU" dirty="0"/>
              <a:t> </a:t>
            </a:r>
            <a:r>
              <a:rPr lang="ru-RU" dirty="0" err="1"/>
              <a:t>фискалдық</a:t>
            </a:r>
            <a:r>
              <a:rPr lang="ru-RU" dirty="0"/>
              <a:t> </a:t>
            </a:r>
            <a:r>
              <a:rPr lang="ru-RU" dirty="0" err="1"/>
              <a:t>саясат</a:t>
            </a:r>
            <a:r>
              <a:rPr lang="ru-RU" dirty="0"/>
              <a:t> </a:t>
            </a:r>
            <a:r>
              <a:rPr lang="ru-RU" dirty="0" err="1"/>
              <a:t>жағдайында</a:t>
            </a:r>
            <a:r>
              <a:rPr lang="ru-RU" dirty="0"/>
              <a:t> </a:t>
            </a:r>
            <a:r>
              <a:rPr lang="ru-RU" dirty="0" err="1"/>
              <a:t>құлдырау</a:t>
            </a:r>
            <a:r>
              <a:rPr lang="ru-RU" dirty="0"/>
              <a:t> </a:t>
            </a:r>
            <a:r>
              <a:rPr lang="ru-RU" dirty="0" err="1"/>
              <a:t>кезеңіндегі</a:t>
            </a:r>
            <a:r>
              <a:rPr lang="ru-RU" dirty="0"/>
              <a:t> </a:t>
            </a:r>
            <a:r>
              <a:rPr lang="ru-RU" dirty="0" err="1"/>
              <a:t>жиынтық</a:t>
            </a:r>
            <a:r>
              <a:rPr lang="ru-RU" dirty="0"/>
              <a:t> </a:t>
            </a:r>
            <a:r>
              <a:rPr lang="ru-RU" dirty="0" err="1"/>
              <a:t>сұранысты</a:t>
            </a:r>
            <a:r>
              <a:rPr lang="ru-RU" dirty="0"/>
              <a:t> </a:t>
            </a:r>
            <a:r>
              <a:rPr lang="ru-RU" dirty="0" err="1"/>
              <a:t>ынталандыру</a:t>
            </a:r>
            <a:r>
              <a:rPr lang="ru-RU" dirty="0"/>
              <a:t> </a:t>
            </a:r>
            <a:r>
              <a:rPr lang="ru-RU" dirty="0" err="1"/>
              <a:t>мақсатында</a:t>
            </a:r>
            <a:r>
              <a:rPr lang="ru-RU" dirty="0"/>
              <a:t> (</a:t>
            </a:r>
            <a:r>
              <a:rPr lang="ru-RU" dirty="0" err="1"/>
              <a:t>мысалы</a:t>
            </a:r>
            <a:r>
              <a:rPr lang="ru-RU" dirty="0"/>
              <a:t> </a:t>
            </a:r>
            <a:r>
              <a:rPr lang="ru-RU" dirty="0" err="1"/>
              <a:t>жаңа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орындарын</a:t>
            </a:r>
            <a:r>
              <a:rPr lang="ru-RU" dirty="0"/>
              <a:t> </a:t>
            </a:r>
            <a:r>
              <a:rPr lang="ru-RU" dirty="0" err="1"/>
              <a:t>ашу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салықтарды</a:t>
            </a:r>
            <a:r>
              <a:rPr lang="ru-RU" dirty="0"/>
              <a:t> </a:t>
            </a:r>
            <a:r>
              <a:rPr lang="ru-RU" dirty="0" err="1"/>
              <a:t>азайту</a:t>
            </a:r>
            <a:r>
              <a:rPr lang="ru-RU" dirty="0"/>
              <a:t> </a:t>
            </a:r>
            <a:r>
              <a:rPr lang="ru-RU" dirty="0" err="1"/>
              <a:t>жөніндегі</a:t>
            </a:r>
            <a:r>
              <a:rPr lang="ru-RU" dirty="0"/>
              <a:t> </a:t>
            </a:r>
            <a:r>
              <a:rPr lang="ru-RU" dirty="0" err="1"/>
              <a:t>бағдарламаларды</a:t>
            </a:r>
            <a:r>
              <a:rPr lang="ru-RU" dirty="0"/>
              <a:t> </a:t>
            </a:r>
            <a:r>
              <a:rPr lang="ru-RU" dirty="0" err="1"/>
              <a:t>қаржыландыруға</a:t>
            </a:r>
            <a:r>
              <a:rPr lang="ru-RU" dirty="0"/>
              <a:t>) </a:t>
            </a:r>
            <a:r>
              <a:rPr lang="ru-RU" dirty="0" err="1"/>
              <a:t>мемлекеттік</a:t>
            </a:r>
            <a:r>
              <a:rPr lang="ru-RU" dirty="0"/>
              <a:t> </a:t>
            </a:r>
            <a:r>
              <a:rPr lang="ru-RU" dirty="0" err="1"/>
              <a:t>шығыстарды</a:t>
            </a:r>
            <a:r>
              <a:rPr lang="ru-RU" dirty="0"/>
              <a:t> </a:t>
            </a:r>
            <a:r>
              <a:rPr lang="ru-RU" dirty="0" err="1"/>
              <a:t>ұлғайту</a:t>
            </a:r>
            <a:r>
              <a:rPr lang="ru-RU" dirty="0"/>
              <a:t> </a:t>
            </a:r>
            <a:r>
              <a:rPr lang="ru-RU" dirty="0" err="1"/>
              <a:t>салдарынан</a:t>
            </a:r>
            <a:r>
              <a:rPr lang="ru-RU" dirty="0"/>
              <a:t> </a:t>
            </a:r>
            <a:r>
              <a:rPr lang="ru-RU" dirty="0" err="1"/>
              <a:t>мемлекеттік</a:t>
            </a:r>
            <a:r>
              <a:rPr lang="ru-RU" dirty="0"/>
              <a:t> </a:t>
            </a:r>
            <a:r>
              <a:rPr lang="ru-RU" dirty="0" err="1"/>
              <a:t>бюджеттің</a:t>
            </a:r>
            <a:r>
              <a:rPr lang="ru-RU" dirty="0"/>
              <a:t> </a:t>
            </a:r>
            <a:r>
              <a:rPr lang="ru-RU" dirty="0" err="1"/>
              <a:t>тапшылығы</a:t>
            </a:r>
            <a:r>
              <a:rPr lang="ru-RU" dirty="0"/>
              <a:t>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 </a:t>
            </a:r>
            <a:r>
              <a:rPr lang="ru-RU" dirty="0" err="1"/>
              <a:t>Тиісінше</a:t>
            </a:r>
            <a:r>
              <a:rPr lang="ru-RU" dirty="0"/>
              <a:t>, </a:t>
            </a:r>
            <a:r>
              <a:rPr lang="ru-RU" dirty="0" err="1"/>
              <a:t>экономиканың</a:t>
            </a:r>
            <a:r>
              <a:rPr lang="ru-RU" dirty="0"/>
              <a:t> </a:t>
            </a:r>
            <a:r>
              <a:rPr lang="ru-RU" dirty="0" err="1"/>
              <a:t>көтерілуі</a:t>
            </a:r>
            <a:r>
              <a:rPr lang="ru-RU" dirty="0"/>
              <a:t> </a:t>
            </a:r>
            <a:r>
              <a:rPr lang="ru-RU" dirty="0" err="1"/>
              <a:t>кезеңде</a:t>
            </a:r>
            <a:r>
              <a:rPr lang="ru-RU" dirty="0"/>
              <a:t> </a:t>
            </a:r>
            <a:r>
              <a:rPr lang="ru-RU" dirty="0" err="1"/>
              <a:t>мақсатты</a:t>
            </a:r>
            <a:r>
              <a:rPr lang="ru-RU" dirty="0"/>
              <a:t> </a:t>
            </a:r>
            <a:r>
              <a:rPr lang="ru-RU" dirty="0" err="1"/>
              <a:t>бағытталған</a:t>
            </a:r>
            <a:r>
              <a:rPr lang="ru-RU" dirty="0"/>
              <a:t> </a:t>
            </a:r>
            <a:r>
              <a:rPr lang="ru-RU" dirty="0" err="1"/>
              <a:t>түрде</a:t>
            </a:r>
            <a:r>
              <a:rPr lang="ru-RU" dirty="0"/>
              <a:t> </a:t>
            </a:r>
            <a:r>
              <a:rPr lang="ru-RU" dirty="0" err="1"/>
              <a:t>артық</a:t>
            </a:r>
            <a:r>
              <a:rPr lang="ru-RU" dirty="0"/>
              <a:t> бюджет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2</a:t>
            </a:r>
            <a:r>
              <a:rPr lang="ru-RU" dirty="0"/>
              <a:t>. </a:t>
            </a:r>
            <a:r>
              <a:rPr lang="ru-RU" dirty="0" err="1"/>
              <a:t>Дискрециялық</a:t>
            </a:r>
            <a:r>
              <a:rPr lang="ru-RU" dirty="0"/>
              <a:t> </a:t>
            </a:r>
            <a:r>
              <a:rPr lang="ru-RU" dirty="0" err="1"/>
              <a:t>емес</a:t>
            </a:r>
            <a:r>
              <a:rPr lang="ru-RU" dirty="0"/>
              <a:t> </a:t>
            </a:r>
            <a:r>
              <a:rPr lang="ru-RU" dirty="0" err="1"/>
              <a:t>фискалдық</a:t>
            </a:r>
            <a:r>
              <a:rPr lang="ru-RU" dirty="0"/>
              <a:t> </a:t>
            </a:r>
            <a:r>
              <a:rPr lang="ru-RU" dirty="0" err="1"/>
              <a:t>саясат</a:t>
            </a:r>
            <a:r>
              <a:rPr lang="ru-RU" dirty="0"/>
              <a:t>  </a:t>
            </a:r>
            <a:r>
              <a:rPr lang="ru-RU" dirty="0" err="1"/>
              <a:t>жиынтық</a:t>
            </a:r>
            <a:r>
              <a:rPr lang="ru-RU" dirty="0"/>
              <a:t> </a:t>
            </a:r>
            <a:r>
              <a:rPr lang="ru-RU" dirty="0" err="1"/>
              <a:t>кірістің</a:t>
            </a:r>
            <a:r>
              <a:rPr lang="ru-RU" dirty="0"/>
              <a:t> </a:t>
            </a:r>
            <a:r>
              <a:rPr lang="ru-RU" dirty="0" err="1"/>
              <a:t>циклдік</a:t>
            </a:r>
            <a:r>
              <a:rPr lang="ru-RU" dirty="0"/>
              <a:t> </a:t>
            </a:r>
            <a:r>
              <a:rPr lang="ru-RU" dirty="0" err="1"/>
              <a:t>ауытқулары</a:t>
            </a:r>
            <a:r>
              <a:rPr lang="ru-RU" dirty="0"/>
              <a:t> </a:t>
            </a:r>
            <a:r>
              <a:rPr lang="ru-RU" dirty="0" err="1"/>
              <a:t>нәтижесінде</a:t>
            </a:r>
            <a:r>
              <a:rPr lang="ru-RU" dirty="0"/>
              <a:t> </a:t>
            </a:r>
            <a:r>
              <a:rPr lang="ru-RU" dirty="0" err="1"/>
              <a:t>мемлекеттік</a:t>
            </a:r>
            <a:r>
              <a:rPr lang="ru-RU" dirty="0"/>
              <a:t> бюджет </a:t>
            </a:r>
            <a:r>
              <a:rPr lang="ru-RU" dirty="0" err="1"/>
              <a:t>сальдосы</a:t>
            </a:r>
            <a:r>
              <a:rPr lang="ru-RU" dirty="0"/>
              <a:t> мен </a:t>
            </a:r>
            <a:r>
              <a:rPr lang="ru-RU" dirty="0" err="1"/>
              <a:t>мемлекеттік</a:t>
            </a:r>
            <a:r>
              <a:rPr lang="ru-RU" dirty="0"/>
              <a:t> </a:t>
            </a:r>
            <a:r>
              <a:rPr lang="ru-RU" dirty="0" err="1"/>
              <a:t>шығыстар</a:t>
            </a:r>
            <a:r>
              <a:rPr lang="ru-RU" dirty="0"/>
              <a:t>, </a:t>
            </a:r>
            <a:r>
              <a:rPr lang="ru-RU" dirty="0" err="1"/>
              <a:t>салықтар</a:t>
            </a:r>
            <a:r>
              <a:rPr lang="ru-RU" dirty="0"/>
              <a:t> </a:t>
            </a:r>
            <a:r>
              <a:rPr lang="ru-RU" dirty="0" err="1"/>
              <a:t>көлемінің</a:t>
            </a:r>
            <a:r>
              <a:rPr lang="ru-RU" dirty="0"/>
              <a:t> </a:t>
            </a:r>
            <a:r>
              <a:rPr lang="ru-RU" dirty="0" err="1"/>
              <a:t>автоматты</a:t>
            </a:r>
            <a:r>
              <a:rPr lang="ru-RU" dirty="0"/>
              <a:t> </a:t>
            </a:r>
            <a:r>
              <a:rPr lang="ru-RU" dirty="0" err="1"/>
              <a:t>түрде</a:t>
            </a:r>
            <a:r>
              <a:rPr lang="ru-RU" dirty="0"/>
              <a:t> </a:t>
            </a:r>
            <a:r>
              <a:rPr lang="ru-RU" dirty="0" err="1"/>
              <a:t>өзгеруі</a:t>
            </a:r>
            <a:r>
              <a:rPr lang="ru-RU" dirty="0"/>
              <a:t>. </a:t>
            </a:r>
            <a:r>
              <a:rPr lang="ru-RU" dirty="0" err="1"/>
              <a:t>Дискрециялық</a:t>
            </a:r>
            <a:r>
              <a:rPr lang="ru-RU" dirty="0"/>
              <a:t> </a:t>
            </a:r>
            <a:r>
              <a:rPr lang="ru-RU" dirty="0" err="1"/>
              <a:t>емес</a:t>
            </a:r>
            <a:r>
              <a:rPr lang="ru-RU" dirty="0"/>
              <a:t> </a:t>
            </a:r>
            <a:r>
              <a:rPr lang="ru-RU" dirty="0" err="1"/>
              <a:t>фискалдық</a:t>
            </a:r>
            <a:r>
              <a:rPr lang="ru-RU" dirty="0"/>
              <a:t> </a:t>
            </a:r>
            <a:r>
              <a:rPr lang="ru-RU" dirty="0" err="1"/>
              <a:t>саясат</a:t>
            </a:r>
            <a:r>
              <a:rPr lang="ru-RU" dirty="0"/>
              <a:t>, </a:t>
            </a:r>
            <a:r>
              <a:rPr lang="ru-RU" dirty="0" err="1"/>
              <a:t>экономикаға</a:t>
            </a:r>
            <a:r>
              <a:rPr lang="ru-RU" dirty="0"/>
              <a:t> </a:t>
            </a:r>
            <a:r>
              <a:rPr lang="ru-RU" dirty="0" err="1"/>
              <a:t>тұрақтандырушылық</a:t>
            </a:r>
            <a:r>
              <a:rPr lang="ru-RU" dirty="0"/>
              <a:t> </a:t>
            </a:r>
            <a:r>
              <a:rPr lang="ru-RU" dirty="0" err="1"/>
              <a:t>ықпалын</a:t>
            </a:r>
            <a:r>
              <a:rPr lang="ru-RU" dirty="0"/>
              <a:t> </a:t>
            </a:r>
            <a:r>
              <a:rPr lang="ru-RU" dirty="0" err="1"/>
              <a:t>тигізетін</a:t>
            </a:r>
            <a:r>
              <a:rPr lang="ru-RU" dirty="0"/>
              <a:t>, ІЖӨ-</a:t>
            </a:r>
            <a:r>
              <a:rPr lang="ru-RU" dirty="0" err="1"/>
              <a:t>нің</a:t>
            </a:r>
            <a:r>
              <a:rPr lang="ru-RU" dirty="0"/>
              <a:t> </a:t>
            </a:r>
            <a:r>
              <a:rPr lang="ru-RU" dirty="0" err="1"/>
              <a:t>өсуі</a:t>
            </a:r>
            <a:r>
              <a:rPr lang="ru-RU" dirty="0"/>
              <a:t> (</a:t>
            </a:r>
            <a:r>
              <a:rPr lang="ru-RU" dirty="0" err="1"/>
              <a:t>азаюы</a:t>
            </a:r>
            <a:r>
              <a:rPr lang="ru-RU" dirty="0"/>
              <a:t>) </a:t>
            </a:r>
            <a:r>
              <a:rPr lang="ru-RU" dirty="0" err="1"/>
              <a:t>кезеңінде</a:t>
            </a:r>
            <a:r>
              <a:rPr lang="ru-RU" dirty="0"/>
              <a:t> </a:t>
            </a:r>
            <a:r>
              <a:rPr lang="ru-RU" dirty="0" err="1"/>
              <a:t>мемлекеттік</a:t>
            </a:r>
            <a:r>
              <a:rPr lang="ru-RU" dirty="0"/>
              <a:t> </a:t>
            </a:r>
            <a:r>
              <a:rPr lang="ru-RU" dirty="0" err="1"/>
              <a:t>бюджетке</a:t>
            </a:r>
            <a:r>
              <a:rPr lang="ru-RU" dirty="0"/>
              <a:t> </a:t>
            </a:r>
            <a:r>
              <a:rPr lang="ru-RU" dirty="0" err="1"/>
              <a:t>түсетін</a:t>
            </a:r>
            <a:r>
              <a:rPr lang="ru-RU" dirty="0"/>
              <a:t> таза </a:t>
            </a:r>
            <a:r>
              <a:rPr lang="ru-RU" dirty="0" err="1"/>
              <a:t>салық</a:t>
            </a:r>
            <a:r>
              <a:rPr lang="ru-RU" dirty="0"/>
              <a:t> </a:t>
            </a:r>
            <a:r>
              <a:rPr lang="ru-RU" dirty="0" err="1"/>
              <a:t>түсімдерінің</a:t>
            </a:r>
            <a:r>
              <a:rPr lang="ru-RU" dirty="0"/>
              <a:t> </a:t>
            </a:r>
            <a:r>
              <a:rPr lang="ru-RU" dirty="0" err="1"/>
              <a:t>автоматты</a:t>
            </a:r>
            <a:r>
              <a:rPr lang="ru-RU" dirty="0"/>
              <a:t> </a:t>
            </a:r>
            <a:r>
              <a:rPr lang="ru-RU" dirty="0" err="1"/>
              <a:t>түрде</a:t>
            </a:r>
            <a:r>
              <a:rPr lang="ru-RU" dirty="0"/>
              <a:t> </a:t>
            </a:r>
            <a:r>
              <a:rPr lang="ru-RU" dirty="0" err="1"/>
              <a:t>ұлғаюын</a:t>
            </a:r>
            <a:r>
              <a:rPr lang="ru-RU" dirty="0"/>
              <a:t> (</a:t>
            </a:r>
            <a:r>
              <a:rPr lang="ru-RU" dirty="0" err="1"/>
              <a:t>азаюын</a:t>
            </a:r>
            <a:r>
              <a:rPr lang="ru-RU" dirty="0"/>
              <a:t>) </a:t>
            </a:r>
            <a:r>
              <a:rPr lang="ru-RU" dirty="0" err="1"/>
              <a:t>болжайды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7334" y="326189"/>
            <a:ext cx="10054834" cy="1320800"/>
          </a:xfrm>
        </p:spPr>
        <p:txBody>
          <a:bodyPr>
            <a:normAutofit fontScale="90000"/>
          </a:bodyPr>
          <a:lstStyle/>
          <a:p>
            <a:r>
              <a:rPr lang="ru-RU" dirty="0"/>
              <a:t>Экономика </a:t>
            </a:r>
            <a:r>
              <a:rPr lang="ru-RU" dirty="0" err="1"/>
              <a:t>ғылымы</a:t>
            </a:r>
            <a:r>
              <a:rPr lang="ru-RU" dirty="0"/>
              <a:t> </a:t>
            </a:r>
            <a:r>
              <a:rPr lang="ru-RU" dirty="0" err="1"/>
              <a:t>фискалдық</a:t>
            </a:r>
            <a:r>
              <a:rPr lang="ru-RU" dirty="0"/>
              <a:t> </a:t>
            </a:r>
            <a:r>
              <a:rPr lang="ru-RU" dirty="0" err="1"/>
              <a:t>саясаттың</a:t>
            </a:r>
            <a:r>
              <a:rPr lang="ru-RU" dirty="0"/>
              <a:t> </a:t>
            </a:r>
            <a:r>
              <a:rPr lang="ru-RU" dirty="0" err="1"/>
              <a:t>келесі</a:t>
            </a:r>
            <a:r>
              <a:rPr lang="ru-RU" dirty="0"/>
              <a:t> </a:t>
            </a:r>
            <a:r>
              <a:rPr lang="ru-RU" dirty="0" err="1"/>
              <a:t>түрлерін</a:t>
            </a:r>
            <a:r>
              <a:rPr lang="ru-RU" dirty="0"/>
              <a:t> </a:t>
            </a:r>
            <a:r>
              <a:rPr lang="ru-RU" dirty="0" err="1"/>
              <a:t>бөліп</a:t>
            </a:r>
            <a:r>
              <a:rPr lang="ru-RU" dirty="0"/>
              <a:t> </a:t>
            </a:r>
            <a:r>
              <a:rPr lang="ru-RU" dirty="0" err="1"/>
              <a:t>көрсетеді</a:t>
            </a:r>
            <a:r>
              <a:rPr lang="ru-RU" dirty="0"/>
              <a:t>:</a:t>
            </a:r>
            <a:br>
              <a:rPr lang="ru-R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721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4222" y="854242"/>
            <a:ext cx="10780294" cy="5775157"/>
          </a:xfrm>
        </p:spPr>
        <p:txBody>
          <a:bodyPr>
            <a:normAutofit/>
          </a:bodyPr>
          <a:lstStyle/>
          <a:p>
            <a:r>
              <a:rPr lang="ru-RU" dirty="0"/>
              <a:t>3. </a:t>
            </a:r>
            <a:r>
              <a:rPr lang="ru-RU" dirty="0" err="1"/>
              <a:t>Ынталандырушы</a:t>
            </a:r>
            <a:r>
              <a:rPr lang="ru-RU" dirty="0"/>
              <a:t> (</a:t>
            </a:r>
            <a:r>
              <a:rPr lang="ru-RU" dirty="0" err="1"/>
              <a:t>фискалдық</a:t>
            </a:r>
            <a:r>
              <a:rPr lang="ru-RU" dirty="0"/>
              <a:t> </a:t>
            </a:r>
            <a:r>
              <a:rPr lang="ru-RU" dirty="0" err="1"/>
              <a:t>өктемдік</a:t>
            </a:r>
            <a:r>
              <a:rPr lang="ru-RU" dirty="0"/>
              <a:t> </a:t>
            </a:r>
            <a:r>
              <a:rPr lang="ru-RU" dirty="0" err="1"/>
              <a:t>жүргізу</a:t>
            </a:r>
            <a:r>
              <a:rPr lang="ru-RU" dirty="0"/>
              <a:t>) </a:t>
            </a:r>
            <a:r>
              <a:rPr lang="ru-RU" dirty="0" err="1"/>
              <a:t>саясат</a:t>
            </a:r>
            <a:r>
              <a:rPr lang="ru-RU" dirty="0"/>
              <a:t>  </a:t>
            </a:r>
            <a:r>
              <a:rPr lang="ru-RU" dirty="0" err="1"/>
              <a:t>экономиканың</a:t>
            </a:r>
            <a:r>
              <a:rPr lang="ru-RU" dirty="0"/>
              <a:t> </a:t>
            </a:r>
            <a:r>
              <a:rPr lang="ru-RU" dirty="0" err="1"/>
              <a:t>циклдік</a:t>
            </a:r>
            <a:r>
              <a:rPr lang="ru-RU" dirty="0"/>
              <a:t> </a:t>
            </a:r>
            <a:r>
              <a:rPr lang="ru-RU" dirty="0" err="1"/>
              <a:t>басылуын</a:t>
            </a:r>
            <a:r>
              <a:rPr lang="ru-RU" dirty="0"/>
              <a:t> </a:t>
            </a:r>
            <a:r>
              <a:rPr lang="ru-RU" dirty="0" err="1"/>
              <a:t>жою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мемлекеттік</a:t>
            </a:r>
            <a:r>
              <a:rPr lang="ru-RU" dirty="0"/>
              <a:t> </a:t>
            </a:r>
            <a:r>
              <a:rPr lang="ru-RU" dirty="0" err="1"/>
              <a:t>шығыстардың</a:t>
            </a:r>
            <a:r>
              <a:rPr lang="ru-RU" dirty="0"/>
              <a:t> </a:t>
            </a:r>
            <a:r>
              <a:rPr lang="ru-RU" dirty="0" err="1"/>
              <a:t>ұлғаюын</a:t>
            </a:r>
            <a:r>
              <a:rPr lang="ru-RU" dirty="0"/>
              <a:t>, </a:t>
            </a:r>
            <a:r>
              <a:rPr lang="ru-RU" dirty="0" err="1"/>
              <a:t>салықтардың</a:t>
            </a:r>
            <a:r>
              <a:rPr lang="ru-RU" dirty="0"/>
              <a:t> </a:t>
            </a:r>
            <a:r>
              <a:rPr lang="ru-RU" dirty="0" err="1"/>
              <a:t>азаюын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осы </a:t>
            </a:r>
            <a:r>
              <a:rPr lang="ru-RU" dirty="0" err="1"/>
              <a:t>шараларды</a:t>
            </a:r>
            <a:r>
              <a:rPr lang="ru-RU" dirty="0"/>
              <a:t> </a:t>
            </a:r>
            <a:r>
              <a:rPr lang="ru-RU" dirty="0" err="1"/>
              <a:t>аралас</a:t>
            </a:r>
            <a:r>
              <a:rPr lang="ru-RU" dirty="0"/>
              <a:t> </a:t>
            </a:r>
            <a:r>
              <a:rPr lang="ru-RU" dirty="0" err="1"/>
              <a:t>жүргізуді</a:t>
            </a:r>
            <a:r>
              <a:rPr lang="ru-RU" dirty="0"/>
              <a:t> </a:t>
            </a:r>
            <a:r>
              <a:rPr lang="ru-RU" dirty="0" err="1"/>
              <a:t>болжайды</a:t>
            </a:r>
            <a:r>
              <a:rPr lang="ru-RU" dirty="0"/>
              <a:t>. </a:t>
            </a:r>
            <a:r>
              <a:rPr lang="ru-RU" dirty="0" err="1"/>
              <a:t>Ұзақ</a:t>
            </a:r>
            <a:r>
              <a:rPr lang="ru-RU" dirty="0"/>
              <a:t> </a:t>
            </a:r>
            <a:r>
              <a:rPr lang="ru-RU" dirty="0" err="1"/>
              <a:t>мерзімді</a:t>
            </a:r>
            <a:r>
              <a:rPr lang="ru-RU" dirty="0"/>
              <a:t> </a:t>
            </a:r>
            <a:r>
              <a:rPr lang="ru-RU" dirty="0" err="1"/>
              <a:t>кезеңдегі</a:t>
            </a:r>
            <a:r>
              <a:rPr lang="ru-RU" dirty="0"/>
              <a:t> </a:t>
            </a:r>
            <a:r>
              <a:rPr lang="ru-RU" dirty="0" err="1"/>
              <a:t>салықтарды</a:t>
            </a:r>
            <a:r>
              <a:rPr lang="ru-RU" dirty="0"/>
              <a:t> </a:t>
            </a:r>
            <a:r>
              <a:rPr lang="ru-RU" dirty="0" err="1"/>
              <a:t>азайту</a:t>
            </a:r>
            <a:r>
              <a:rPr lang="ru-RU" dirty="0"/>
              <a:t> </a:t>
            </a:r>
            <a:r>
              <a:rPr lang="ru-RU" dirty="0" err="1"/>
              <a:t>саясаты</a:t>
            </a:r>
            <a:r>
              <a:rPr lang="ru-RU" dirty="0"/>
              <a:t> бюджет </a:t>
            </a:r>
            <a:r>
              <a:rPr lang="ru-RU" dirty="0" err="1"/>
              <a:t>әлеуетінің</a:t>
            </a:r>
            <a:r>
              <a:rPr lang="ru-RU" dirty="0"/>
              <a:t> </a:t>
            </a:r>
            <a:r>
              <a:rPr lang="ru-RU" dirty="0" err="1"/>
              <a:t>өсуіне</a:t>
            </a:r>
            <a:r>
              <a:rPr lang="ru-RU" dirty="0"/>
              <a:t> </a:t>
            </a:r>
            <a:r>
              <a:rPr lang="ru-RU" dirty="0" err="1"/>
              <a:t>әкелуі</a:t>
            </a:r>
            <a:r>
              <a:rPr lang="ru-RU" dirty="0"/>
              <a:t> </a:t>
            </a:r>
            <a:r>
              <a:rPr lang="ru-RU" dirty="0" err="1"/>
              <a:t>мүмкін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4. </a:t>
            </a:r>
            <a:r>
              <a:rPr lang="ru-RU" dirty="0" err="1"/>
              <a:t>Ауыздықтау</a:t>
            </a:r>
            <a:r>
              <a:rPr lang="ru-RU" dirty="0"/>
              <a:t> (</a:t>
            </a:r>
            <a:r>
              <a:rPr lang="ru-RU" dirty="0" err="1"/>
              <a:t>фискалдық</a:t>
            </a:r>
            <a:r>
              <a:rPr lang="ru-RU" dirty="0"/>
              <a:t> рестрикция) </a:t>
            </a:r>
            <a:r>
              <a:rPr lang="ru-RU" dirty="0" err="1"/>
              <a:t>саясаты</a:t>
            </a:r>
            <a:r>
              <a:rPr lang="ru-RU" dirty="0"/>
              <a:t>  бюджет </a:t>
            </a:r>
            <a:r>
              <a:rPr lang="ru-RU" dirty="0" err="1"/>
              <a:t>шығыстарын</a:t>
            </a:r>
            <a:r>
              <a:rPr lang="ru-RU" dirty="0"/>
              <a:t> </a:t>
            </a:r>
            <a:r>
              <a:rPr lang="ru-RU" dirty="0" err="1"/>
              <a:t>шектеу</a:t>
            </a:r>
            <a:r>
              <a:rPr lang="ru-RU" dirty="0"/>
              <a:t> (бюджет </a:t>
            </a:r>
            <a:r>
              <a:rPr lang="ru-RU" dirty="0" err="1"/>
              <a:t>тапшылығын</a:t>
            </a:r>
            <a:r>
              <a:rPr lang="ru-RU" dirty="0"/>
              <a:t> </a:t>
            </a:r>
            <a:r>
              <a:rPr lang="ru-RU" dirty="0" err="1"/>
              <a:t>азайту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оны </a:t>
            </a:r>
            <a:r>
              <a:rPr lang="ru-RU" dirty="0" err="1"/>
              <a:t>толық</a:t>
            </a:r>
            <a:r>
              <a:rPr lang="ru-RU" dirty="0"/>
              <a:t> </a:t>
            </a:r>
            <a:r>
              <a:rPr lang="ru-RU" dirty="0" err="1"/>
              <a:t>жою</a:t>
            </a:r>
            <a:r>
              <a:rPr lang="ru-RU" dirty="0"/>
              <a:t>), </a:t>
            </a:r>
            <a:r>
              <a:rPr lang="ru-RU" dirty="0" err="1"/>
              <a:t>салықтарды</a:t>
            </a:r>
            <a:r>
              <a:rPr lang="ru-RU" dirty="0"/>
              <a:t> </a:t>
            </a:r>
            <a:r>
              <a:rPr lang="ru-RU" dirty="0" err="1"/>
              <a:t>ұлғайту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осы </a:t>
            </a:r>
            <a:r>
              <a:rPr lang="ru-RU" dirty="0" err="1"/>
              <a:t>шараларды</a:t>
            </a:r>
            <a:r>
              <a:rPr lang="ru-RU" dirty="0"/>
              <a:t> </a:t>
            </a:r>
            <a:r>
              <a:rPr lang="ru-RU" dirty="0" err="1"/>
              <a:t>аралас</a:t>
            </a:r>
            <a:r>
              <a:rPr lang="ru-RU" dirty="0"/>
              <a:t> </a:t>
            </a:r>
            <a:r>
              <a:rPr lang="ru-RU" dirty="0" err="1"/>
              <a:t>жүргізу</a:t>
            </a:r>
            <a:r>
              <a:rPr lang="ru-RU" dirty="0"/>
              <a:t> </a:t>
            </a:r>
            <a:r>
              <a:rPr lang="ru-RU" dirty="0" err="1"/>
              <a:t>жолымен</a:t>
            </a:r>
            <a:r>
              <a:rPr lang="ru-RU" dirty="0"/>
              <a:t> </a:t>
            </a:r>
            <a:r>
              <a:rPr lang="ru-RU" dirty="0" err="1"/>
              <a:t>экономиканың</a:t>
            </a:r>
            <a:r>
              <a:rPr lang="ru-RU" dirty="0"/>
              <a:t> </a:t>
            </a:r>
            <a:r>
              <a:rPr lang="ru-RU" dirty="0" err="1"/>
              <a:t>циклдік</a:t>
            </a:r>
            <a:r>
              <a:rPr lang="ru-RU" dirty="0"/>
              <a:t> </a:t>
            </a:r>
            <a:r>
              <a:rPr lang="ru-RU" dirty="0" err="1"/>
              <a:t>басылуын</a:t>
            </a:r>
            <a:r>
              <a:rPr lang="ru-RU" dirty="0"/>
              <a:t> </a:t>
            </a:r>
            <a:r>
              <a:rPr lang="ru-RU" dirty="0" err="1"/>
              <a:t>шектеу</a:t>
            </a:r>
            <a:r>
              <a:rPr lang="ru-RU" dirty="0"/>
              <a:t>. </a:t>
            </a:r>
            <a:r>
              <a:rPr lang="ru-RU" dirty="0" err="1"/>
              <a:t>Қысқа</a:t>
            </a:r>
            <a:r>
              <a:rPr lang="ru-RU" dirty="0"/>
              <a:t> </a:t>
            </a:r>
            <a:r>
              <a:rPr lang="ru-RU" dirty="0" err="1"/>
              <a:t>мерзімдік</a:t>
            </a:r>
            <a:r>
              <a:rPr lang="ru-RU" dirty="0"/>
              <a:t> </a:t>
            </a:r>
            <a:r>
              <a:rPr lang="ru-RU" dirty="0" err="1"/>
              <a:t>перспективада</a:t>
            </a:r>
            <a:r>
              <a:rPr lang="ru-RU" dirty="0"/>
              <a:t>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жұмыссыздықтың</a:t>
            </a:r>
            <a:r>
              <a:rPr lang="ru-RU" dirty="0"/>
              <a:t> </a:t>
            </a:r>
            <a:r>
              <a:rPr lang="ru-RU" dirty="0" err="1"/>
              <a:t>өсуі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өндірістің</a:t>
            </a:r>
            <a:r>
              <a:rPr lang="ru-RU" dirty="0"/>
              <a:t> </a:t>
            </a:r>
            <a:r>
              <a:rPr lang="ru-RU" dirty="0" err="1"/>
              <a:t>басылуымен</a:t>
            </a:r>
            <a:r>
              <a:rPr lang="ru-RU" dirty="0"/>
              <a:t> </a:t>
            </a:r>
            <a:r>
              <a:rPr lang="ru-RU" dirty="0" err="1"/>
              <a:t>сұраныс</a:t>
            </a:r>
            <a:r>
              <a:rPr lang="ru-RU" dirty="0"/>
              <a:t> </a:t>
            </a:r>
            <a:r>
              <a:rPr lang="ru-RU" dirty="0" err="1"/>
              <a:t>инфляциясын</a:t>
            </a:r>
            <a:r>
              <a:rPr lang="ru-RU" dirty="0"/>
              <a:t> </a:t>
            </a:r>
            <a:r>
              <a:rPr lang="ru-RU" dirty="0" err="1"/>
              <a:t>төмендетуге</a:t>
            </a:r>
            <a:r>
              <a:rPr lang="ru-RU" dirty="0"/>
              <a:t> </a:t>
            </a:r>
            <a:r>
              <a:rPr lang="ru-RU" dirty="0" err="1"/>
              <a:t>мүмкіндік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. </a:t>
            </a:r>
            <a:r>
              <a:rPr lang="ru-RU" dirty="0" err="1"/>
              <a:t>Ұзақ</a:t>
            </a:r>
            <a:r>
              <a:rPr lang="ru-RU" dirty="0"/>
              <a:t> </a:t>
            </a:r>
            <a:r>
              <a:rPr lang="ru-RU" dirty="0" err="1"/>
              <a:t>мерзімді</a:t>
            </a:r>
            <a:r>
              <a:rPr lang="ru-RU" dirty="0"/>
              <a:t> </a:t>
            </a:r>
            <a:r>
              <a:rPr lang="ru-RU" dirty="0" err="1"/>
              <a:t>перспективада</a:t>
            </a:r>
            <a:r>
              <a:rPr lang="ru-RU" dirty="0"/>
              <a:t>, </a:t>
            </a:r>
            <a:r>
              <a:rPr lang="ru-RU" dirty="0" err="1"/>
              <a:t>әсіресе</a:t>
            </a:r>
            <a:r>
              <a:rPr lang="ru-RU" dirty="0"/>
              <a:t> </a:t>
            </a:r>
            <a:r>
              <a:rPr lang="ru-RU" dirty="0" err="1"/>
              <a:t>мемлекеттік</a:t>
            </a:r>
            <a:r>
              <a:rPr lang="ru-RU" dirty="0"/>
              <a:t> </a:t>
            </a:r>
            <a:r>
              <a:rPr lang="ru-RU" dirty="0" err="1"/>
              <a:t>шығыстарды</a:t>
            </a:r>
            <a:r>
              <a:rPr lang="ru-RU" dirty="0"/>
              <a:t> </a:t>
            </a:r>
            <a:r>
              <a:rPr lang="ru-RU" dirty="0" err="1"/>
              <a:t>азайту</a:t>
            </a:r>
            <a:r>
              <a:rPr lang="ru-RU" dirty="0"/>
              <a:t> </a:t>
            </a:r>
            <a:r>
              <a:rPr lang="ru-RU" dirty="0" err="1"/>
              <a:t>жағдайында</a:t>
            </a:r>
            <a:r>
              <a:rPr lang="ru-RU" dirty="0"/>
              <a:t> </a:t>
            </a:r>
            <a:r>
              <a:rPr lang="ru-RU" dirty="0" err="1"/>
              <a:t>осындай</a:t>
            </a:r>
            <a:r>
              <a:rPr lang="ru-RU" dirty="0"/>
              <a:t> </a:t>
            </a:r>
            <a:r>
              <a:rPr lang="ru-RU" dirty="0" err="1"/>
              <a:t>саясат</a:t>
            </a:r>
            <a:r>
              <a:rPr lang="ru-RU" dirty="0"/>
              <a:t> </a:t>
            </a:r>
            <a:r>
              <a:rPr lang="ru-RU" dirty="0" err="1"/>
              <a:t>қатаң</a:t>
            </a:r>
            <a:r>
              <a:rPr lang="ru-RU" dirty="0"/>
              <a:t> </a:t>
            </a:r>
            <a:r>
              <a:rPr lang="ru-RU" dirty="0" err="1"/>
              <a:t>ақша-несие</a:t>
            </a:r>
            <a:r>
              <a:rPr lang="ru-RU" dirty="0"/>
              <a:t> </a:t>
            </a:r>
            <a:r>
              <a:rPr lang="ru-RU" dirty="0" err="1"/>
              <a:t>саясатымен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мемлекет</a:t>
            </a:r>
            <a:r>
              <a:rPr lang="ru-RU" dirty="0"/>
              <a:t> </a:t>
            </a:r>
            <a:r>
              <a:rPr lang="ru-RU" dirty="0" err="1"/>
              <a:t>тарапынан</a:t>
            </a:r>
            <a:r>
              <a:rPr lang="ru-RU" dirty="0"/>
              <a:t> </a:t>
            </a:r>
            <a:r>
              <a:rPr lang="ru-RU" dirty="0" err="1"/>
              <a:t>экономиканы</a:t>
            </a:r>
            <a:r>
              <a:rPr lang="ru-RU" dirty="0"/>
              <a:t> </a:t>
            </a:r>
            <a:r>
              <a:rPr lang="ru-RU" dirty="0" err="1"/>
              <a:t>тиімсіз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салдарынан</a:t>
            </a:r>
            <a:r>
              <a:rPr lang="ru-RU" dirty="0"/>
              <a:t> экономика </a:t>
            </a:r>
            <a:r>
              <a:rPr lang="ru-RU" dirty="0" err="1"/>
              <a:t>әлеуетінің</a:t>
            </a:r>
            <a:r>
              <a:rPr lang="ru-RU" dirty="0"/>
              <a:t> </a:t>
            </a:r>
            <a:r>
              <a:rPr lang="ru-RU" dirty="0" err="1"/>
              <a:t>ақшалай</a:t>
            </a:r>
            <a:r>
              <a:rPr lang="ru-RU" dirty="0"/>
              <a:t> </a:t>
            </a:r>
            <a:r>
              <a:rPr lang="ru-RU" dirty="0" err="1"/>
              <a:t>күйзеліске</a:t>
            </a:r>
            <a:r>
              <a:rPr lang="ru-RU" dirty="0"/>
              <a:t> </a:t>
            </a:r>
            <a:r>
              <a:rPr lang="ru-RU" dirty="0" err="1"/>
              <a:t>ұшырауына</a:t>
            </a:r>
            <a:r>
              <a:rPr lang="ru-RU" dirty="0"/>
              <a:t> </a:t>
            </a:r>
            <a:r>
              <a:rPr lang="ru-RU" dirty="0" err="1"/>
              <a:t>алғы</a:t>
            </a:r>
            <a:r>
              <a:rPr lang="ru-RU" dirty="0"/>
              <a:t> </a:t>
            </a:r>
            <a:r>
              <a:rPr lang="ru-RU" dirty="0" err="1"/>
              <a:t>шарттар</a:t>
            </a:r>
            <a:r>
              <a:rPr lang="ru-RU" dirty="0"/>
              <a:t> </a:t>
            </a:r>
            <a:r>
              <a:rPr lang="ru-RU" dirty="0" err="1"/>
              <a:t>жасайды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203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Ақша</a:t>
            </a:r>
            <a:r>
              <a:rPr lang="ru-RU" dirty="0"/>
              <a:t> </a:t>
            </a:r>
            <a:r>
              <a:rPr lang="ru-RU" dirty="0" err="1"/>
              <a:t>сұранысы</a:t>
            </a:r>
            <a:r>
              <a:rPr lang="ru-RU" dirty="0"/>
              <a:t> </a:t>
            </a:r>
            <a:r>
              <a:rPr lang="ru-RU" dirty="0" err="1"/>
              <a:t>үлгісі</a:t>
            </a:r>
            <a:r>
              <a:rPr lang="ru-RU" dirty="0"/>
              <a:t> </a:t>
            </a:r>
            <a:r>
              <a:rPr lang="ru-RU" dirty="0" err="1"/>
              <a:t>Ақша</a:t>
            </a:r>
            <a:r>
              <a:rPr lang="ru-RU" dirty="0"/>
              <a:t> </a:t>
            </a:r>
            <a:r>
              <a:rPr lang="ru-RU" dirty="0" err="1"/>
              <a:t>сұранысын</a:t>
            </a:r>
            <a:r>
              <a:rPr lang="ru-RU" dirty="0"/>
              <a:t> </a:t>
            </a:r>
            <a:r>
              <a:rPr lang="ru-RU" dirty="0" err="1"/>
              <a:t>талқылағанда</a:t>
            </a:r>
            <a:r>
              <a:rPr lang="ru-RU" dirty="0"/>
              <a:t> 2 </a:t>
            </a:r>
            <a:r>
              <a:rPr lang="ru-RU" dirty="0" err="1"/>
              <a:t>тұжырымға</a:t>
            </a:r>
            <a:r>
              <a:rPr lang="ru-RU" dirty="0"/>
              <a:t> </a:t>
            </a:r>
            <a:r>
              <a:rPr lang="ru-RU" dirty="0" err="1"/>
              <a:t>сүйенеді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• </a:t>
            </a:r>
            <a:r>
              <a:rPr lang="ru-RU" dirty="0" err="1"/>
              <a:t>Монетарлық</a:t>
            </a:r>
            <a:r>
              <a:rPr lang="ru-RU" dirty="0"/>
              <a:t> (</a:t>
            </a:r>
            <a:r>
              <a:rPr lang="en-US" dirty="0"/>
              <a:t>Q t) </a:t>
            </a:r>
            <a:endParaRPr lang="kk-KZ" dirty="0" smtClean="0"/>
          </a:p>
          <a:p>
            <a:r>
              <a:rPr lang="en-US" dirty="0" smtClean="0"/>
              <a:t>• </a:t>
            </a:r>
            <a:r>
              <a:rPr lang="ru-RU" dirty="0" err="1"/>
              <a:t>Кейнстік</a:t>
            </a:r>
            <a:r>
              <a:rPr lang="ru-RU" dirty="0"/>
              <a:t> (%). </a:t>
            </a:r>
            <a:endParaRPr lang="ru-RU" dirty="0" smtClean="0"/>
          </a:p>
          <a:p>
            <a:r>
              <a:rPr lang="ru-RU" dirty="0" err="1" smtClean="0"/>
              <a:t>Классиктер</a:t>
            </a:r>
            <a:r>
              <a:rPr lang="ru-RU" dirty="0" smtClean="0"/>
              <a:t> </a:t>
            </a:r>
            <a:r>
              <a:rPr lang="ru-RU" dirty="0" err="1"/>
              <a:t>ақша</a:t>
            </a:r>
            <a:r>
              <a:rPr lang="ru-RU" dirty="0"/>
              <a:t> </a:t>
            </a:r>
            <a:r>
              <a:rPr lang="ru-RU" dirty="0" err="1"/>
              <a:t>сұранысын</a:t>
            </a:r>
            <a:r>
              <a:rPr lang="ru-RU" dirty="0"/>
              <a:t> Фишер </a:t>
            </a:r>
            <a:r>
              <a:rPr lang="ru-RU" dirty="0" err="1"/>
              <a:t>теңдеуі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түсіндіреді</a:t>
            </a:r>
            <a:r>
              <a:rPr lang="ru-RU" dirty="0"/>
              <a:t>: </a:t>
            </a:r>
            <a:endParaRPr lang="ru-RU" dirty="0" smtClean="0"/>
          </a:p>
          <a:p>
            <a:r>
              <a:rPr lang="kk-KZ" dirty="0" smtClean="0">
                <a:solidFill>
                  <a:srgbClr val="FF0000"/>
                </a:solidFill>
              </a:rPr>
              <a:t>                                                   </a:t>
            </a:r>
            <a:r>
              <a:rPr lang="en-US" dirty="0" smtClean="0">
                <a:solidFill>
                  <a:srgbClr val="FF0000"/>
                </a:solidFill>
              </a:rPr>
              <a:t>MV=PQ</a:t>
            </a:r>
            <a:endParaRPr lang="kk-KZ" dirty="0" smtClean="0">
              <a:solidFill>
                <a:srgbClr val="FF0000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Ақшаға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сұраныс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жалпы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қоғамның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табысымен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анықталады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және</a:t>
            </a:r>
            <a:r>
              <a:rPr lang="ru-RU" dirty="0">
                <a:solidFill>
                  <a:schemeClr val="tx1"/>
                </a:solidFill>
              </a:rPr>
              <a:t> ЖҰӨ-ң </a:t>
            </a:r>
            <a:r>
              <a:rPr lang="ru-RU" dirty="0" err="1">
                <a:solidFill>
                  <a:schemeClr val="tx1"/>
                </a:solidFill>
              </a:rPr>
              <a:t>атаулы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көрсеткішіне</a:t>
            </a:r>
            <a:r>
              <a:rPr lang="ru-RU" dirty="0">
                <a:solidFill>
                  <a:schemeClr val="tx1"/>
                </a:solidFill>
              </a:rPr>
              <a:t> тура </a:t>
            </a:r>
            <a:r>
              <a:rPr lang="ru-RU" dirty="0" err="1">
                <a:solidFill>
                  <a:schemeClr val="tx1"/>
                </a:solidFill>
              </a:rPr>
              <a:t>пропорционалды</a:t>
            </a:r>
            <a:r>
              <a:rPr lang="ru-RU" dirty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969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8509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177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5463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3870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3204" y="0"/>
            <a:ext cx="9157758" cy="6868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7459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1488" y="0"/>
            <a:ext cx="9149891" cy="6862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306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807" y="-10319"/>
            <a:ext cx="9157758" cy="6868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6488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8352" y="-10319"/>
            <a:ext cx="9157758" cy="6868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470464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44</TotalTime>
  <Words>816</Words>
  <Application>Microsoft Office PowerPoint</Application>
  <PresentationFormat>Широкоэкранный</PresentationFormat>
  <Paragraphs>22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Times New Roman</vt:lpstr>
      <vt:lpstr>Trebuchet MS</vt:lpstr>
      <vt:lpstr>Wingdings 3</vt:lpstr>
      <vt:lpstr>Грань</vt:lpstr>
      <vt:lpstr>Мемлекеттік бюджет </vt:lpstr>
      <vt:lpstr>Презентация PowerPoint</vt:lpstr>
      <vt:lpstr>Мемлекеттік бюджеттің экономикалық мәні мен рөлі </vt:lpstr>
      <vt:lpstr>Презентация PowerPoint</vt:lpstr>
      <vt:lpstr>ФИСКАЛДЫҚ САЯСАТ </vt:lpstr>
      <vt:lpstr>Презентация PowerPoint</vt:lpstr>
      <vt:lpstr>Экономика ғылымы фискалдық саясаттың келесі түрлерін бөліп көрсетеді: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Мемлекеттік бюджет</dc:title>
  <dc:creator>User-1</dc:creator>
  <cp:lastModifiedBy>User-1</cp:lastModifiedBy>
  <cp:revision>5</cp:revision>
  <dcterms:created xsi:type="dcterms:W3CDTF">2019-10-11T05:59:19Z</dcterms:created>
  <dcterms:modified xsi:type="dcterms:W3CDTF">2019-10-11T06:44:11Z</dcterms:modified>
</cp:coreProperties>
</file>